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tags/tag4.xml" ContentType="application/vnd.openxmlformats-officedocument.presentationml.tags+xml"/>
  <Override PartName="/ppt/notesSlides/notesSlide5.xml" ContentType="application/vnd.openxmlformats-officedocument.presentationml.notesSlide+xml"/>
  <Override PartName="/ppt/tags/tag5.xml" ContentType="application/vnd.openxmlformats-officedocument.presentationml.tags+xml"/>
  <Override PartName="/ppt/notesSlides/notesSlide6.xml" ContentType="application/vnd.openxmlformats-officedocument.presentationml.notesSlide+xml"/>
  <Override PartName="/ppt/tags/tag6.xml" ContentType="application/vnd.openxmlformats-officedocument.presentationml.tags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notesSlides/notesSlide8.xml" ContentType="application/vnd.openxmlformats-officedocument.presentationml.notesSlide+xml"/>
  <Override PartName="/ppt/tags/tag8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305" r:id="rId2"/>
    <p:sldId id="265" r:id="rId3"/>
    <p:sldId id="281" r:id="rId4"/>
    <p:sldId id="282" r:id="rId5"/>
    <p:sldId id="283" r:id="rId6"/>
    <p:sldId id="284" r:id="rId7"/>
    <p:sldId id="306" r:id="rId8"/>
    <p:sldId id="307" r:id="rId9"/>
    <p:sldId id="310" r:id="rId10"/>
  </p:sldIdLst>
  <p:sldSz cx="12192000" cy="6858000"/>
  <p:notesSz cx="6881813" cy="100028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51" userDrawn="1">
          <p15:clr>
            <a:srgbClr val="A4A3A4"/>
          </p15:clr>
        </p15:guide>
        <p15:guide id="2" pos="216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B7B7FF"/>
    <a:srgbClr val="9B9BFF"/>
    <a:srgbClr val="7030A0"/>
    <a:srgbClr val="FF0066"/>
    <a:srgbClr val="FF6600"/>
    <a:srgbClr val="FF7D7D"/>
    <a:srgbClr val="FFABCD"/>
    <a:srgbClr val="C7A1E3"/>
    <a:srgbClr val="EFC1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5" autoAdjust="0"/>
    <p:restoredTop sz="94291" autoAdjust="0"/>
  </p:normalViewPr>
  <p:slideViewPr>
    <p:cSldViewPr snapToGrid="0">
      <p:cViewPr varScale="1">
        <p:scale>
          <a:sx n="105" d="100"/>
          <a:sy n="105" d="100"/>
        </p:scale>
        <p:origin x="216" y="688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2" d="100"/>
          <a:sy n="52" d="100"/>
        </p:scale>
        <p:origin x="2862" y="96"/>
      </p:cViewPr>
      <p:guideLst>
        <p:guide orient="horz" pos="3151"/>
        <p:guide pos="216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/>
          <a:lstStyle>
            <a:lvl1pPr algn="r">
              <a:defRPr sz="1300"/>
            </a:lvl1pPr>
          </a:lstStyle>
          <a:p>
            <a:fld id="{3145069D-0DA1-4F58-8F43-90C43489E8AD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7950" y="750888"/>
            <a:ext cx="6665913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478" tIns="48239" rIns="96478" bIns="48239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vert="horz" lIns="96478" tIns="48239" rIns="96478" bIns="4823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l">
              <a:defRPr sz="13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vert="horz" lIns="96478" tIns="48239" rIns="96478" bIns="48239" rtlCol="0" anchor="b"/>
          <a:lstStyle>
            <a:lvl1pPr algn="r">
              <a:defRPr sz="1300"/>
            </a:lvl1pPr>
          </a:lstStyle>
          <a:p>
            <a:fld id="{C909BC24-41CC-4FC4-BA18-F894B7ED82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2228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1608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7756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81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286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4395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07481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986726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52659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9BC24-41CC-4FC4-BA18-F894B7ED82D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2737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256117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8254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8080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432016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94142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336324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35399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33778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86550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0257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6398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AEE5F-8F5A-4802-B70F-D306782E7DF3}" type="datetimeFigureOut">
              <a:rPr lang="en-GB" smtClean="0"/>
              <a:t>26/03/2020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C79AC1-07B4-42AE-95AF-E9964C39BE45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8686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4a"/><Relationship Id="rId7" Type="http://schemas.openxmlformats.org/officeDocument/2006/relationships/image" Target="../media/image3.png"/><Relationship Id="rId2" Type="http://schemas.microsoft.com/office/2007/relationships/media" Target="../media/media1.m4a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media3.m4a"/><Relationship Id="rId2" Type="http://schemas.microsoft.com/office/2007/relationships/media" Target="../media/media3.m4a"/><Relationship Id="rId1" Type="http://schemas.openxmlformats.org/officeDocument/2006/relationships/tags" Target="../tags/tag6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media4.m4a"/><Relationship Id="rId2" Type="http://schemas.microsoft.com/office/2007/relationships/media" Target="../media/media4.m4a"/><Relationship Id="rId1" Type="http://schemas.openxmlformats.org/officeDocument/2006/relationships/tags" Target="../tags/tag7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media5.m4a"/><Relationship Id="rId2" Type="http://schemas.microsoft.com/office/2007/relationships/media" Target="../media/media5.m4a"/><Relationship Id="rId1" Type="http://schemas.openxmlformats.org/officeDocument/2006/relationships/tags" Target="../tags/tag8.xml"/><Relationship Id="rId6" Type="http://schemas.openxmlformats.org/officeDocument/2006/relationships/image" Target="../media/image3.png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DC2E811C-1CF5-4D10-B028-DB478FEA7A68}"/>
              </a:ext>
            </a:extLst>
          </p:cNvPr>
          <p:cNvSpPr txBox="1">
            <a:spLocks/>
          </p:cNvSpPr>
          <p:nvPr/>
        </p:nvSpPr>
        <p:spPr>
          <a:xfrm>
            <a:off x="2501766" y="1431235"/>
            <a:ext cx="11362902" cy="168138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4000" b="1" dirty="0">
                <a:latin typeface="+mn-lt"/>
              </a:rPr>
              <a:t>Adverbials and Fronted Adverbials</a:t>
            </a:r>
            <a:br>
              <a:rPr lang="en-GB" sz="3600" dirty="0">
                <a:latin typeface="+mn-lt"/>
              </a:rPr>
            </a:br>
            <a:endParaRPr lang="en-GB" sz="4800" i="1" dirty="0">
              <a:latin typeface="+mn-lt"/>
            </a:endParaRPr>
          </a:p>
        </p:txBody>
      </p:sp>
      <p:pic>
        <p:nvPicPr>
          <p:cNvPr id="5" name="Picture 2" descr="Mouse, Animal, Rodent, Pet, Collection, Charac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3307340" y="2568012"/>
            <a:ext cx="5577320" cy="325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0752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0"/>
    </mc:Choice>
    <mc:Fallback>
      <p:transition spd="slow" advTm="297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85111" y="2200402"/>
            <a:ext cx="678425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in the corner of the room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sadly</a:t>
            </a:r>
            <a:r>
              <a:rPr lang="en-GB" sz="2800" i="1" dirty="0">
                <a:latin typeface="+mj-lt"/>
              </a:rPr>
              <a:t>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night</a:t>
            </a:r>
            <a:r>
              <a:rPr lang="en-GB" sz="2800" b="1" i="1" dirty="0">
                <a:latin typeface="+mj-lt"/>
              </a:rPr>
              <a:t>, </a:t>
            </a:r>
            <a:r>
              <a:rPr lang="en-GB" sz="2800" i="1" dirty="0">
                <a:latin typeface="+mj-lt"/>
              </a:rPr>
              <a:t>Little Mouse </a:t>
            </a:r>
            <a:r>
              <a:rPr lang="en-GB" sz="2800" i="1" u="sng" dirty="0">
                <a:latin typeface="+mj-lt"/>
              </a:rPr>
              <a:t>sobbed</a:t>
            </a:r>
            <a:r>
              <a:rPr lang="en-GB" sz="2800" i="1" dirty="0">
                <a:latin typeface="+mj-lt"/>
              </a:rPr>
              <a:t>.</a:t>
            </a:r>
            <a:endParaRPr lang="en-GB" sz="2800" dirty="0"/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8" name="TextBox 7"/>
          <p:cNvSpPr txBox="1"/>
          <p:nvPr/>
        </p:nvSpPr>
        <p:spPr>
          <a:xfrm>
            <a:off x="1414807" y="5002003"/>
            <a:ext cx="99501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In each sentence, the </a:t>
            </a:r>
            <a:r>
              <a:rPr lang="en-GB" sz="2800" u="sng" dirty="0"/>
              <a:t>verb</a:t>
            </a:r>
            <a:r>
              <a:rPr lang="en-GB" sz="2800" dirty="0"/>
              <a:t> is modified by the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.</a:t>
            </a:r>
          </a:p>
        </p:txBody>
      </p:sp>
      <p:pic>
        <p:nvPicPr>
          <p:cNvPr id="1026" name="Picture 2" descr="Mouse, Animal, Rodent, Pet, Collection, Character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564" y="3042890"/>
            <a:ext cx="5362350" cy="3133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nline Media 6" descr="Audio 1">
            <a:hlinkClick r:id="" action="ppaction://media"/>
            <a:extLst>
              <a:ext uri="{FF2B5EF4-FFF2-40B4-BE49-F238E27FC236}">
                <a16:creationId xmlns:a16="http://schemas.microsoft.com/office/drawing/2014/main" id="{E0C64685-2F9E-3B46-80DE-CD8994F83F7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0588737" y="102852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20222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550"/>
    </mc:Choice>
    <mc:Fallback xmlns="">
      <p:transition spd="slow" advTm="3855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3427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 uiExpand="1" build="p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questions…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5048042" y="2310972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Where?</a:t>
            </a:r>
          </a:p>
        </p:txBody>
      </p:sp>
      <p:sp>
        <p:nvSpPr>
          <p:cNvPr id="9" name="Rounded Rectangular Callout 8"/>
          <p:cNvSpPr/>
          <p:nvPr/>
        </p:nvSpPr>
        <p:spPr>
          <a:xfrm>
            <a:off x="5048042" y="3390314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When?</a:t>
            </a:r>
          </a:p>
        </p:txBody>
      </p:sp>
      <p:sp>
        <p:nvSpPr>
          <p:cNvPr id="10" name="Rounded Rectangular Callout 9"/>
          <p:cNvSpPr/>
          <p:nvPr/>
        </p:nvSpPr>
        <p:spPr>
          <a:xfrm>
            <a:off x="5048041" y="4469656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rgbClr val="BDD7EE"/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How?</a:t>
            </a:r>
          </a:p>
        </p:txBody>
      </p:sp>
      <p:pic>
        <p:nvPicPr>
          <p:cNvPr id="6" name="Online Media 5" descr="Audio 2">
            <a:hlinkClick r:id="" action="ppaction://media"/>
            <a:extLst>
              <a:ext uri="{FF2B5EF4-FFF2-40B4-BE49-F238E27FC236}">
                <a16:creationId xmlns:a16="http://schemas.microsoft.com/office/drawing/2014/main" id="{41555553-7032-FF4D-9909-566595A7F108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251660" y="779690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43498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013"/>
    </mc:Choice>
    <mc:Fallback xmlns="">
      <p:transition spd="slow" advTm="1401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677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9" grpId="0" animBg="1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77294" y="5615531"/>
            <a:ext cx="63998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question: </a:t>
            </a:r>
            <a:r>
              <a:rPr lang="en-GB" sz="2800" i="1" dirty="0"/>
              <a:t>Where?</a:t>
            </a:r>
            <a:endParaRPr lang="en-GB" sz="480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Where?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57" y="1364465"/>
            <a:ext cx="3455882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Little Mouse </a:t>
            </a:r>
            <a:r>
              <a:rPr lang="en-GB" sz="2800" u="sng" dirty="0"/>
              <a:t>quivered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4057" y="2036316"/>
            <a:ext cx="5689571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behind the door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056" y="2703957"/>
            <a:ext cx="64867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Inside the cupboard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055" y="3375808"/>
            <a:ext cx="668361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with his mouse friends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056" y="4043449"/>
            <a:ext cx="658733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quivered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outside the room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12079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3238"/>
    </mc:Choice>
    <mc:Fallback xmlns="">
      <p:transition spd="slow" advTm="33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69919" y="5527362"/>
            <a:ext cx="64146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question: </a:t>
            </a:r>
            <a:r>
              <a:rPr lang="en-GB" sz="2800" i="1" dirty="0"/>
              <a:t>When?</a:t>
            </a:r>
            <a:endParaRPr lang="en-GB" sz="480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When?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57" y="1364465"/>
            <a:ext cx="3456844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Little Mouse </a:t>
            </a:r>
            <a:r>
              <a:rPr lang="en-GB" sz="2800" u="sng" dirty="0">
                <a:solidFill>
                  <a:prstClr val="black"/>
                </a:solidFill>
              </a:rPr>
              <a:t>ran</a:t>
            </a:r>
            <a:r>
              <a:rPr lang="en-GB" sz="2800" dirty="0">
                <a:solidFill>
                  <a:prstClr val="black"/>
                </a:solidFill>
              </a:rPr>
              <a:t> away.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4055" y="2036316"/>
            <a:ext cx="8521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when being brave didn’t work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056" y="2703957"/>
            <a:ext cx="781235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as soon as the door was clear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056" y="3375808"/>
            <a:ext cx="6874708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that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Little Mouse </a:t>
            </a:r>
            <a:r>
              <a:rPr lang="en-GB" sz="2800" i="1" u="sng" dirty="0"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056" y="4043449"/>
            <a:ext cx="582451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ran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away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that afternoon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36098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012"/>
    </mc:Choice>
    <mc:Fallback xmlns="">
      <p:transition spd="slow" advTm="440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16826" y="5486850"/>
            <a:ext cx="59583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answer the question: </a:t>
            </a:r>
            <a:r>
              <a:rPr lang="en-GB" sz="2800" i="1" dirty="0"/>
              <a:t>How?</a:t>
            </a:r>
            <a:endParaRPr lang="en-GB" sz="4800" i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085912" y="779690"/>
            <a:ext cx="198265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</a:t>
            </a:r>
            <a:endParaRPr lang="en-GB" dirty="0"/>
          </a:p>
        </p:txBody>
      </p:sp>
      <p:sp>
        <p:nvSpPr>
          <p:cNvPr id="3" name="Rounded Rectangular Callout 2"/>
          <p:cNvSpPr/>
          <p:nvPr/>
        </p:nvSpPr>
        <p:spPr>
          <a:xfrm>
            <a:off x="9056415" y="779690"/>
            <a:ext cx="2020529" cy="900231"/>
          </a:xfrm>
          <a:prstGeom prst="wedgeRoundRectCallout">
            <a:avLst>
              <a:gd name="adj1" fmla="val 73327"/>
              <a:gd name="adj2" fmla="val 3521"/>
              <a:gd name="adj3" fmla="val 16667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800" b="1" dirty="0"/>
              <a:t>How?</a:t>
            </a:r>
          </a:p>
        </p:txBody>
      </p:sp>
      <p:sp>
        <p:nvSpPr>
          <p:cNvPr id="6" name="Rectangle 5"/>
          <p:cNvSpPr/>
          <p:nvPr/>
        </p:nvSpPr>
        <p:spPr>
          <a:xfrm>
            <a:off x="1244057" y="1364465"/>
            <a:ext cx="33547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dirty="0">
                <a:solidFill>
                  <a:prstClr val="black"/>
                </a:solidFill>
              </a:rPr>
              <a:t>Little Mouse </a:t>
            </a:r>
            <a:r>
              <a:rPr lang="en-GB" sz="2800" u="sng" dirty="0">
                <a:solidFill>
                  <a:prstClr val="black"/>
                </a:solidFill>
              </a:rPr>
              <a:t>sneezed</a:t>
            </a:r>
            <a:r>
              <a:rPr lang="en-GB" sz="2800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44056" y="2036316"/>
            <a:ext cx="636611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loudly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244056" y="2703957"/>
            <a:ext cx="760899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a huge noise</a:t>
            </a:r>
            <a:r>
              <a:rPr lang="en-GB" sz="2800" b="1" i="1" dirty="0">
                <a:solidFill>
                  <a:prstClr val="black"/>
                </a:solidFill>
                <a:latin typeface="+mj-lt"/>
              </a:rPr>
              <a:t>,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244056" y="3375808"/>
            <a:ext cx="5824515" cy="671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like a donkey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244056" y="4043449"/>
            <a:ext cx="582451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</a:t>
            </a:r>
            <a:r>
              <a:rPr lang="en-GB" sz="2800" i="1" u="sng" dirty="0">
                <a:solidFill>
                  <a:prstClr val="black"/>
                </a:solidFill>
                <a:latin typeface="+mj-lt"/>
              </a:rPr>
              <a:t>sneezed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 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in surprise</a:t>
            </a:r>
            <a:r>
              <a:rPr lang="en-GB" sz="2800" i="1" dirty="0">
                <a:solidFill>
                  <a:prstClr val="black"/>
                </a:solidFill>
                <a:latin typeface="+mj-lt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20303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3432"/>
    </mc:Choice>
    <mc:Fallback xmlns="">
      <p:transition spd="slow" advTm="4343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11" grpId="0"/>
      <p:bldP spid="12" grpId="0"/>
      <p:bldP spid="13" grpId="0"/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3293" y="5486850"/>
            <a:ext cx="10832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i="1" dirty="0">
                <a:solidFill>
                  <a:schemeClr val="tx2"/>
                </a:solidFill>
              </a:rPr>
              <a:t>Choose an adverbial and try saying it before and after the main clause.</a:t>
            </a:r>
          </a:p>
          <a:p>
            <a:pPr algn="ctr"/>
            <a:r>
              <a:rPr lang="en-GB" sz="2400" i="1" dirty="0">
                <a:solidFill>
                  <a:schemeClr val="tx2"/>
                </a:solidFill>
                <a:effectLst/>
              </a:rPr>
              <a:t>We can even put an adverbial at the beginning and the end.</a:t>
            </a:r>
            <a:endParaRPr lang="en-GB" sz="4400" i="1" dirty="0">
              <a:solidFill>
                <a:schemeClr val="tx2"/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3294" y="558071"/>
            <a:ext cx="995176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 can be placed before or after the main clause. </a:t>
            </a:r>
            <a:endParaRPr lang="en-GB" dirty="0"/>
          </a:p>
        </p:txBody>
      </p:sp>
      <p:sp>
        <p:nvSpPr>
          <p:cNvPr id="11" name="Rectangle 10"/>
          <p:cNvSpPr/>
          <p:nvPr/>
        </p:nvSpPr>
        <p:spPr>
          <a:xfrm>
            <a:off x="4032898" y="1519859"/>
            <a:ext cx="3412554" cy="738664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wrap="square" anchor="ctr">
            <a:spAutoFit/>
          </a:bodyPr>
          <a:lstStyle/>
          <a:p>
            <a:pPr lvl="0" algn="ctr">
              <a:lnSpc>
                <a:spcPct val="150000"/>
              </a:lnSpc>
            </a:pPr>
            <a:r>
              <a:rPr lang="en-GB" sz="2800" i="1" dirty="0">
                <a:solidFill>
                  <a:prstClr val="black"/>
                </a:solidFill>
                <a:latin typeface="+mj-lt"/>
              </a:rPr>
              <a:t>Little Mouse squeaked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63293" y="3710456"/>
            <a:ext cx="1871419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with horror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4D80D00-CF0C-4815-A291-E5075A1A5AEE}"/>
              </a:ext>
            </a:extLst>
          </p:cNvPr>
          <p:cNvSpPr/>
          <p:nvPr/>
        </p:nvSpPr>
        <p:spPr>
          <a:xfrm>
            <a:off x="763293" y="4533425"/>
            <a:ext cx="3412555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when he saw the knife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CD81DAE-FBA0-498E-A182-E450DAB2AC53}"/>
              </a:ext>
            </a:extLst>
          </p:cNvPr>
          <p:cNvSpPr/>
          <p:nvPr/>
        </p:nvSpPr>
        <p:spPr>
          <a:xfrm>
            <a:off x="763293" y="2887487"/>
            <a:ext cx="3269605" cy="671851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anchor="ctr">
            <a:spAutoFit/>
          </a:bodyPr>
          <a:lstStyle/>
          <a:p>
            <a:pPr lvl="0">
              <a:lnSpc>
                <a:spcPct val="150000"/>
              </a:lnSpc>
            </a:pPr>
            <a:r>
              <a:rPr lang="en-GB" sz="2800" i="1" dirty="0">
                <a:solidFill>
                  <a:sysClr val="windowText" lastClr="000000"/>
                </a:solidFill>
                <a:latin typeface="+mj-lt"/>
              </a:rPr>
              <a:t>from behind the door</a:t>
            </a:r>
          </a:p>
        </p:txBody>
      </p:sp>
      <p:sp>
        <p:nvSpPr>
          <p:cNvPr id="17" name="Rounded Rectangular Callout 2">
            <a:extLst>
              <a:ext uri="{FF2B5EF4-FFF2-40B4-BE49-F238E27FC236}">
                <a16:creationId xmlns:a16="http://schemas.microsoft.com/office/drawing/2014/main" id="{2E65D1A9-33F7-4D2C-B5C5-0C44359E6FA8}"/>
              </a:ext>
            </a:extLst>
          </p:cNvPr>
          <p:cNvSpPr/>
          <p:nvPr/>
        </p:nvSpPr>
        <p:spPr>
          <a:xfrm>
            <a:off x="9877440" y="4748819"/>
            <a:ext cx="1342724" cy="46627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rgbClr val="0000FF"/>
                </a:solidFill>
              </a:rPr>
              <a:t>IDEAS</a:t>
            </a:r>
          </a:p>
        </p:txBody>
      </p:sp>
      <p:pic>
        <p:nvPicPr>
          <p:cNvPr id="6" name="Online Media 5" descr="Audio 3">
            <a:hlinkClick r:id="" action="ppaction://media"/>
            <a:extLst>
              <a:ext uri="{FF2B5EF4-FFF2-40B4-BE49-F238E27FC236}">
                <a16:creationId xmlns:a16="http://schemas.microsoft.com/office/drawing/2014/main" id="{1ECBA071-B892-E949-B101-400607B82C66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142402" y="1414599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45502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907"/>
    </mc:Choice>
    <mc:Fallback xmlns="">
      <p:transition spd="slow" advTm="7690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6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2.59259E-6 L -0.03411 -0.19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4" y="-983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11 -0.19097 L 0.55183 -0.196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297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183 -0.19653 L 0.61667 -0.0222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42" y="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81481E-6 L 0.10352 -0.31829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73" y="-1590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352 -0.31828 L 0.55573 -0.3213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69" y="-5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5573 -0.3213 L 0.70925 -0.01598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669" y="15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44444E-6 L -0.01809 -0.4379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5" y="-2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086 -0.43101 L 0.5642 -0.43657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53" y="-2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6" presetClass="path" presetSubtype="0" accel="50000" decel="5000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70925 -0.01597 L 0.10352 -0.32547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000" y="-15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 uiExpand="1" build="p"/>
      <p:bldP spid="11" grpId="0" animBg="1"/>
      <p:bldP spid="14" grpId="0" animBg="1"/>
      <p:bldP spid="14" grpId="1" animBg="1"/>
      <p:bldP spid="14" grpId="2" animBg="1"/>
      <p:bldP spid="14" grpId="3" animBg="1"/>
      <p:bldP spid="14" grpId="4" animBg="1"/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6" grpId="3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1501959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/>
              <a:t>When an </a:t>
            </a:r>
            <a:r>
              <a:rPr lang="en-GB" sz="2800" dirty="0">
                <a:solidFill>
                  <a:srgbClr val="0000FF"/>
                </a:solidFill>
              </a:rPr>
              <a:t>adverbial</a:t>
            </a:r>
            <a:r>
              <a:rPr lang="en-GB" sz="2800" dirty="0"/>
              <a:t> appears in front of the sentence it is modifying…</a:t>
            </a:r>
          </a:p>
          <a:p>
            <a:pPr algn="ctr"/>
            <a:r>
              <a:rPr lang="en-GB" sz="2800" dirty="0"/>
              <a:t>it is called a </a:t>
            </a:r>
            <a:r>
              <a:rPr lang="en-GB" sz="2800" dirty="0">
                <a:solidFill>
                  <a:srgbClr val="0000FF"/>
                </a:solidFill>
              </a:rPr>
              <a:t>fronted adverbial</a:t>
            </a:r>
            <a:r>
              <a:rPr lang="en-GB" sz="2800" b="1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40231" y="798816"/>
            <a:ext cx="340676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Fronted Adverbials</a:t>
            </a:r>
            <a:endParaRPr lang="en-GB" dirty="0"/>
          </a:p>
        </p:txBody>
      </p:sp>
      <p:sp>
        <p:nvSpPr>
          <p:cNvPr id="9" name="Rectangle 8"/>
          <p:cNvSpPr/>
          <p:nvPr/>
        </p:nvSpPr>
        <p:spPr>
          <a:xfrm>
            <a:off x="380327" y="2745198"/>
            <a:ext cx="1124309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During the storm</a:t>
            </a:r>
            <a:r>
              <a:rPr lang="en-GB" sz="2800" b="1" dirty="0">
                <a:latin typeface="+mj-lt"/>
              </a:rPr>
              <a:t>,</a:t>
            </a:r>
            <a:r>
              <a:rPr lang="en-GB" sz="2800" b="1" i="1" dirty="0"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Little Mouse cowered in the corner.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With cruel eyes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the spider smiled.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Eventually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latin typeface="+mj-lt"/>
              </a:rPr>
              <a:t> Little Mouse calmed down.</a:t>
            </a:r>
          </a:p>
          <a:p>
            <a:pPr algn="ctr">
              <a:lnSpc>
                <a:spcPct val="150000"/>
              </a:lnSpc>
            </a:pPr>
            <a:r>
              <a:rPr lang="en-GB" sz="2800" i="1" dirty="0">
                <a:solidFill>
                  <a:srgbClr val="0000FF"/>
                </a:solidFill>
                <a:latin typeface="+mj-lt"/>
              </a:rPr>
              <a:t>After screaming failed</a:t>
            </a:r>
            <a:r>
              <a:rPr lang="en-GB" sz="2800" b="1" i="1" dirty="0">
                <a:latin typeface="+mj-lt"/>
              </a:rPr>
              <a:t>,</a:t>
            </a:r>
            <a:r>
              <a:rPr lang="en-GB" sz="2800" i="1" dirty="0">
                <a:solidFill>
                  <a:srgbClr val="0000FF"/>
                </a:solidFill>
                <a:latin typeface="+mj-lt"/>
              </a:rPr>
              <a:t> </a:t>
            </a:r>
            <a:r>
              <a:rPr lang="en-GB" sz="2800" i="1" dirty="0">
                <a:latin typeface="+mj-lt"/>
              </a:rPr>
              <a:t>Little Mouse decided to ask the spider politely to leave.</a:t>
            </a:r>
            <a:endParaRPr lang="en-GB" sz="2800" b="1" i="1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3EBC5B-D313-4823-94D5-992D5FFB99DF}"/>
              </a:ext>
            </a:extLst>
          </p:cNvPr>
          <p:cNvSpPr txBox="1"/>
          <p:nvPr/>
        </p:nvSpPr>
        <p:spPr>
          <a:xfrm>
            <a:off x="790463" y="5645173"/>
            <a:ext cx="108329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>
                <a:solidFill>
                  <a:srgbClr val="0000FF"/>
                </a:solidFill>
              </a:rPr>
              <a:t>Fronted adverbials </a:t>
            </a:r>
            <a:r>
              <a:rPr lang="en-GB" sz="2400" dirty="0"/>
              <a:t>are punctuated by a comma.</a:t>
            </a:r>
            <a:endParaRPr lang="en-GB" sz="4400" dirty="0">
              <a:effectLst/>
            </a:endParaRP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 flipV="1">
            <a:off x="4754466" y="3297381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EE4809-A041-4FA6-ABD0-F9BED77CCB8B}"/>
              </a:ext>
            </a:extLst>
          </p:cNvPr>
          <p:cNvCxnSpPr>
            <a:cxnSpLocks/>
          </p:cNvCxnSpPr>
          <p:nvPr/>
        </p:nvCxnSpPr>
        <p:spPr>
          <a:xfrm flipH="1" flipV="1">
            <a:off x="5846617" y="3952407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214B4DC4-EC07-4403-A078-BDEFA712014A}"/>
              </a:ext>
            </a:extLst>
          </p:cNvPr>
          <p:cNvCxnSpPr>
            <a:cxnSpLocks/>
          </p:cNvCxnSpPr>
          <p:nvPr/>
        </p:nvCxnSpPr>
        <p:spPr>
          <a:xfrm flipH="1" flipV="1">
            <a:off x="4827022" y="4623408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B18F990-31DF-4D79-97B0-AF2F79E5D6C7}"/>
              </a:ext>
            </a:extLst>
          </p:cNvPr>
          <p:cNvCxnSpPr>
            <a:cxnSpLocks/>
          </p:cNvCxnSpPr>
          <p:nvPr/>
        </p:nvCxnSpPr>
        <p:spPr>
          <a:xfrm flipH="1" flipV="1">
            <a:off x="3681636" y="5224422"/>
            <a:ext cx="249383" cy="26323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Online Media 4" descr="Audio 4">
            <a:hlinkClick r:id="" action="ppaction://media"/>
            <a:extLst>
              <a:ext uri="{FF2B5EF4-FFF2-40B4-BE49-F238E27FC236}">
                <a16:creationId xmlns:a16="http://schemas.microsoft.com/office/drawing/2014/main" id="{37790DEA-7F60-9B41-8FE6-38D47359C560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301356" y="20400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4912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4346"/>
    </mc:Choice>
    <mc:Fallback xmlns="">
      <p:transition spd="slow" advTm="5434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290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5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 build="p"/>
      <p:bldP spid="9" grpId="0" build="p"/>
      <p:bldP spid="8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90463" y="2253440"/>
            <a:ext cx="105735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can be</a:t>
            </a:r>
            <a:r>
              <a:rPr lang="en-GB" sz="4800" dirty="0"/>
              <a:t> </a:t>
            </a:r>
            <a:r>
              <a:rPr lang="en-GB" sz="2800" dirty="0"/>
              <a:t>a word, a phrase, or a clause.</a:t>
            </a:r>
            <a:endParaRPr lang="en-GB" sz="4800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30456" y="610230"/>
            <a:ext cx="312816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3200" b="1" dirty="0"/>
              <a:t>Adverbials: recap</a:t>
            </a:r>
            <a:endParaRPr lang="en-GB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90463" y="144364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 more about a </a:t>
            </a:r>
            <a:r>
              <a:rPr lang="en-GB" sz="2800" u="sng" dirty="0"/>
              <a:t>verb</a:t>
            </a:r>
            <a:r>
              <a:rPr lang="en-GB" sz="2800" dirty="0"/>
              <a:t>.</a:t>
            </a:r>
            <a:endParaRPr lang="en-GB" sz="4800" dirty="0">
              <a:effectLst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325852" y="4556534"/>
            <a:ext cx="2625213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hurriedly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8391441" y="4556534"/>
            <a:ext cx="2930737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between the cracks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671413" y="4556534"/>
            <a:ext cx="4191900" cy="572628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n w="0"/>
                <a:solidFill>
                  <a:schemeClr val="tx1"/>
                </a:solidFill>
              </a:rPr>
              <a:t>after the noise ended 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9710" y="3552983"/>
            <a:ext cx="105735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Adverbials</a:t>
            </a:r>
            <a:r>
              <a:rPr lang="en-GB" sz="2800" dirty="0"/>
              <a:t> tell us: When? How? Where? A verb happened.</a:t>
            </a:r>
            <a:endParaRPr lang="en-GB" sz="4800" dirty="0">
              <a:effectLst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6132595" y="3981281"/>
            <a:ext cx="153892" cy="50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 flipH="1">
            <a:off x="4491080" y="3981281"/>
            <a:ext cx="744467" cy="50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D1454893-FF86-40AA-BB99-E2FF59552B3A}"/>
              </a:ext>
            </a:extLst>
          </p:cNvPr>
          <p:cNvCxnSpPr>
            <a:cxnSpLocks/>
          </p:cNvCxnSpPr>
          <p:nvPr/>
        </p:nvCxnSpPr>
        <p:spPr>
          <a:xfrm>
            <a:off x="7324576" y="3981281"/>
            <a:ext cx="1066865" cy="5017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845817" y="5624543"/>
            <a:ext cx="105735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/>
              <a:t>When an adverbial</a:t>
            </a:r>
            <a:r>
              <a:rPr lang="en-GB" sz="2800" dirty="0"/>
              <a:t> comes at the beginning of a sentence, it is called a fronted adverbial. It is always followed by a comma.</a:t>
            </a:r>
            <a:endParaRPr lang="en-GB" sz="4800" dirty="0">
              <a:effectLst/>
            </a:endParaRPr>
          </a:p>
        </p:txBody>
      </p:sp>
      <p:pic>
        <p:nvPicPr>
          <p:cNvPr id="6" name="Online Media 5" descr="Audio 5">
            <a:hlinkClick r:id="" action="ppaction://media"/>
            <a:extLst>
              <a:ext uri="{FF2B5EF4-FFF2-40B4-BE49-F238E27FC236}">
                <a16:creationId xmlns:a16="http://schemas.microsoft.com/office/drawing/2014/main" id="{7E0ED045-FFD8-2E4E-AC6C-C2493EC0B0BA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60465" y="556912"/>
            <a:ext cx="812800" cy="8128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3277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4"/>
    </mc:Choice>
    <mc:Fallback xmlns="">
      <p:transition spd="slow" advTm="187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2" grpId="0"/>
      <p:bldP spid="9" grpId="0"/>
      <p:bldP spid="3" grpId="0" animBg="1"/>
      <p:bldP spid="10" grpId="0" animBg="1"/>
      <p:bldP spid="11" grpId="0" animBg="1"/>
      <p:bldP spid="12" grpId="0"/>
      <p:bldP spid="2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|8.2|6.7|2.6|6.6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8|2.1|1.9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4.4|3.1|4.9|4.3|6.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9.5|0.8|4.2|4.7|6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|4.5|5.3|4.6|3.6|6.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4|3.4|6.5|4.2|5.1|23.5|1|1.4|1.4|0.5|1.6|1.7|0.3|0.5|2.1|5.9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|0.5|2.4|8|7.2|6.7|18.4|0.7|0.8|0.6|0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.4|1.4|1|0.9|0.8|0.9|0.8|0.7|0.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11228</TotalTime>
  <Words>406</Words>
  <Application>Microsoft Macintosh PowerPoint</Application>
  <PresentationFormat>Widescreen</PresentationFormat>
  <Paragraphs>70</Paragraphs>
  <Slides>9</Slides>
  <Notes>9</Notes>
  <HiddenSlides>0</HiddenSlides>
  <MMClips>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Pronouns</dc:title>
  <dc:creator>Deidre Holes</dc:creator>
  <cp:lastModifiedBy>Jonathan Gower</cp:lastModifiedBy>
  <cp:revision>663</cp:revision>
  <cp:lastPrinted>2018-05-09T10:54:19Z</cp:lastPrinted>
  <dcterms:created xsi:type="dcterms:W3CDTF">2013-08-23T07:43:20Z</dcterms:created>
  <dcterms:modified xsi:type="dcterms:W3CDTF">2020-03-26T10:26:58Z</dcterms:modified>
</cp:coreProperties>
</file>