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5" r:id="rId2"/>
    <p:sldId id="330" r:id="rId3"/>
    <p:sldId id="310" r:id="rId4"/>
    <p:sldId id="332" r:id="rId5"/>
    <p:sldId id="311" r:id="rId6"/>
    <p:sldId id="312" r:id="rId7"/>
    <p:sldId id="313" r:id="rId8"/>
    <p:sldId id="314" r:id="rId9"/>
    <p:sldId id="331" r:id="rId10"/>
    <p:sldId id="333" r:id="rId11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FF0066"/>
    <a:srgbClr val="FF6600"/>
    <a:srgbClr val="FF7D7D"/>
    <a:srgbClr val="FFABCD"/>
    <a:srgbClr val="0000FF"/>
    <a:srgbClr val="C7A1E3"/>
    <a:srgbClr val="EFC1FF"/>
    <a:srgbClr val="9900CC"/>
    <a:srgbClr val="E18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299" autoAdjust="0"/>
  </p:normalViewPr>
  <p:slideViewPr>
    <p:cSldViewPr snapToGrid="0">
      <p:cViewPr varScale="1">
        <p:scale>
          <a:sx n="55" d="100"/>
          <a:sy n="55" d="100"/>
        </p:scale>
        <p:origin x="600" y="48"/>
      </p:cViewPr>
      <p:guideLst>
        <p:guide orient="horz" pos="247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3145069D-0DA1-4F58-8F43-90C43489E8AD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50888"/>
            <a:ext cx="666591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60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088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8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8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945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739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164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35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5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24/05/2020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milton-trust.org.uk/" TargetMode="External"/><Relationship Id="rId2" Type="http://schemas.openxmlformats.org/officeDocument/2006/relationships/hyperlink" Target="https://wrht.org.uk/hamilt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553CBB15-9E87-DA48-B011-8AEA79F3B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9101" y="1778994"/>
            <a:ext cx="1938241" cy="281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C2E811C-1CF5-4D10-B028-DB478FEA7A68}"/>
              </a:ext>
            </a:extLst>
          </p:cNvPr>
          <p:cNvSpPr txBox="1">
            <a:spLocks/>
          </p:cNvSpPr>
          <p:nvPr/>
        </p:nvSpPr>
        <p:spPr>
          <a:xfrm>
            <a:off x="414549" y="0"/>
            <a:ext cx="11362902" cy="1681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>
                <a:latin typeface="+mn-lt"/>
              </a:rPr>
              <a:t>Punctuating Direct Speech</a:t>
            </a:r>
            <a:r>
              <a:rPr lang="en-GB" sz="3600" dirty="0">
                <a:latin typeface="+mn-lt"/>
              </a:rPr>
              <a:t/>
            </a:r>
            <a:br>
              <a:rPr lang="en-GB" sz="3600" dirty="0">
                <a:latin typeface="+mn-lt"/>
              </a:rPr>
            </a:br>
            <a:r>
              <a:rPr lang="en-GB" sz="3600" i="1" dirty="0">
                <a:latin typeface="+mn-lt"/>
              </a:rPr>
              <a:t>The Red Gold Dragon</a:t>
            </a:r>
            <a:endParaRPr lang="en-GB" sz="4800" i="1" dirty="0">
              <a:latin typeface="+mn-lt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E5CCF34D-2CD3-4C82-836B-B66373DECD70}"/>
              </a:ext>
            </a:extLst>
          </p:cNvPr>
          <p:cNvSpPr/>
          <p:nvPr/>
        </p:nvSpPr>
        <p:spPr>
          <a:xfrm>
            <a:off x="3834324" y="2999620"/>
            <a:ext cx="2104910" cy="1132620"/>
          </a:xfrm>
          <a:prstGeom prst="wedgeRoundRectCallout">
            <a:avLst>
              <a:gd name="adj1" fmla="val -71196"/>
              <a:gd name="adj2" fmla="val -405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What do you guys want?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D04B3097-D562-4E9E-ADD5-D0F4211E6D19}"/>
              </a:ext>
            </a:extLst>
          </p:cNvPr>
          <p:cNvSpPr/>
          <p:nvPr/>
        </p:nvSpPr>
        <p:spPr>
          <a:xfrm>
            <a:off x="6485284" y="4071863"/>
            <a:ext cx="2297198" cy="1146682"/>
          </a:xfrm>
          <a:prstGeom prst="wedgeRoundRectCallout">
            <a:avLst>
              <a:gd name="adj1" fmla="val 57727"/>
              <a:gd name="adj2" fmla="val -9552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We would like you to tell us a story.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86B29B1-D903-D44E-8ED8-293EE86A1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68188" y="1778072"/>
            <a:ext cx="156362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D7CB9A-8F7C-0149-BE05-A85F541BF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4660" y="21339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>
            <a:extLst>
              <a:ext uri="{FF2B5EF4-FFF2-40B4-BE49-F238E27FC236}">
                <a16:creationId xmlns:a16="http://schemas.microsoft.com/office/drawing/2014/main" id="{ECED9FAF-CFEE-FF40-BB86-2424F02C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3752" y="2135635"/>
            <a:ext cx="2082800" cy="186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7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109" y="1922176"/>
            <a:ext cx="8534400" cy="3565124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Explore </a:t>
            </a:r>
            <a:r>
              <a:rPr lang="en-GB" dirty="0"/>
              <a:t>more Hamilton Trust Learning Materials at </a:t>
            </a:r>
            <a:r>
              <a:rPr lang="en-GB" dirty="0">
                <a:hlinkClick r:id="rId2"/>
              </a:rPr>
              <a:t>https://wrht.org.uk/hamilton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  <a:r>
              <a:rPr lang="en-GB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212" y="802915"/>
            <a:ext cx="5743575" cy="15811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771" y="4571158"/>
            <a:ext cx="237063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69AB8F-47E0-2744-BB9B-9C82102A1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47" y="4699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4">
            <a:extLst>
              <a:ext uri="{FF2B5EF4-FFF2-40B4-BE49-F238E27FC236}">
                <a16:creationId xmlns:a16="http://schemas.microsoft.com/office/drawing/2014/main" id="{4E9A1519-C612-D348-AAEA-67B73A3F3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947" y="470069"/>
            <a:ext cx="1993900" cy="292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9222" y="469933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Punctuating Speech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3774" y="1149474"/>
            <a:ext cx="7964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Speech bubbles can show us what a character is saying.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34094" y="3925372"/>
            <a:ext cx="106354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Bubbles take up too much room </a:t>
            </a:r>
            <a:r>
              <a:rPr lang="en-GB" sz="2400" dirty="0" smtClean="0"/>
              <a:t>when we are writing, so </a:t>
            </a:r>
            <a:r>
              <a:rPr lang="en-GB" sz="2400" dirty="0"/>
              <a:t>we use </a:t>
            </a:r>
            <a:r>
              <a:rPr lang="en-GB" sz="2400" b="1" dirty="0"/>
              <a:t>speech marks</a:t>
            </a:r>
            <a:r>
              <a:rPr lang="en-GB" sz="2400" dirty="0"/>
              <a:t>.</a:t>
            </a:r>
          </a:p>
          <a:p>
            <a:pPr algn="ctr"/>
            <a:r>
              <a:rPr lang="en-GB" sz="2400" b="1" dirty="0"/>
              <a:t>Speech marks </a:t>
            </a:r>
            <a:r>
              <a:rPr lang="en-GB" sz="2400" dirty="0"/>
              <a:t>work in pairs to hug the </a:t>
            </a:r>
            <a:r>
              <a:rPr lang="en-GB" sz="2400" dirty="0">
                <a:solidFill>
                  <a:srgbClr val="00B050"/>
                </a:solidFill>
              </a:rPr>
              <a:t>direct speech</a:t>
            </a:r>
            <a:r>
              <a:rPr lang="en-GB" sz="2400" dirty="0"/>
              <a:t>. 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H="1">
            <a:off x="8146807" y="2715805"/>
            <a:ext cx="665018" cy="5228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peech Bubble: Rectangle with Corners Rounded 16"/>
          <p:cNvSpPr/>
          <p:nvPr/>
        </p:nvSpPr>
        <p:spPr>
          <a:xfrm>
            <a:off x="2650373" y="1818291"/>
            <a:ext cx="2104910" cy="990916"/>
          </a:xfrm>
          <a:prstGeom prst="wedgeRoundRectCallout">
            <a:avLst>
              <a:gd name="adj1" fmla="val -71196"/>
              <a:gd name="adj2" fmla="val -405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B050"/>
                </a:solidFill>
                <a:latin typeface="+mj-lt"/>
              </a:rPr>
              <a:t>Okay, I’ll tell you a story.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755283" y="2329569"/>
            <a:ext cx="581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The words </a:t>
            </a:r>
            <a:r>
              <a:rPr lang="en-GB" sz="2400" i="1" dirty="0"/>
              <a:t>said</a:t>
            </a:r>
            <a:r>
              <a:rPr lang="en-GB" sz="2400" dirty="0"/>
              <a:t> are called </a:t>
            </a:r>
            <a:r>
              <a:rPr lang="en-GB" sz="240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direct speech</a:t>
            </a:r>
            <a:r>
              <a:rPr lang="en-GB" sz="24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839153" y="3163203"/>
            <a:ext cx="6916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Okay, I’ll tell you a story,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i="1" dirty="0">
              <a:latin typeface="+mj-lt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>
            <a:off x="4708575" y="2971867"/>
            <a:ext cx="238646" cy="2756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/>
          <p:cNvSpPr/>
          <p:nvPr/>
        </p:nvSpPr>
        <p:spPr>
          <a:xfrm>
            <a:off x="10000205" y="5506381"/>
            <a:ext cx="1869292" cy="919401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1600" b="1" dirty="0">
                <a:ea typeface="Times New Roman" panose="02020603050405020304" pitchFamily="18" charset="0"/>
                <a:cs typeface="Arial" panose="020B0604020202020204" pitchFamily="34" charset="0"/>
              </a:rPr>
              <a:t>Speech marks </a:t>
            </a:r>
            <a:r>
              <a:rPr lang="en-GB" sz="16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are also called </a:t>
            </a:r>
            <a:r>
              <a:rPr lang="en-GB" sz="1600" i="1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inverted commas</a:t>
            </a:r>
            <a:r>
              <a:rPr lang="en-GB" sz="16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1600" dirty="0"/>
          </a:p>
        </p:txBody>
      </p:sp>
      <p:sp>
        <p:nvSpPr>
          <p:cNvPr id="15" name="Rectangle 14"/>
          <p:cNvSpPr/>
          <p:nvPr/>
        </p:nvSpPr>
        <p:spPr>
          <a:xfrm>
            <a:off x="8038739" y="3176519"/>
            <a:ext cx="3424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s</a:t>
            </a:r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aid the Red Gold </a:t>
            </a:r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D</a:t>
            </a:r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ragon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.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234094" y="5231702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We report who is speaking using a </a:t>
            </a:r>
            <a:r>
              <a:rPr lang="en-GB" sz="2400" dirty="0">
                <a:solidFill>
                  <a:srgbClr val="7030A0"/>
                </a:solidFill>
              </a:rPr>
              <a:t>reporting clause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78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0" grpId="1" uiExpand="1" build="allAtOnce"/>
      <p:bldP spid="17" grpId="0" animBg="1"/>
      <p:bldP spid="22" grpId="0"/>
      <p:bldP spid="2" grpId="0"/>
      <p:bldP spid="24" grpId="0" animBg="1"/>
      <p:bldP spid="15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2D9BCBA-EE5D-4FEB-A463-23A748745B62}"/>
              </a:ext>
            </a:extLst>
          </p:cNvPr>
          <p:cNvSpPr txBox="1"/>
          <p:nvPr/>
        </p:nvSpPr>
        <p:spPr>
          <a:xfrm>
            <a:off x="1269400" y="437857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Punctuating Speech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8298" y="5265405"/>
            <a:ext cx="106354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Write this conversation as punctuated speech.</a:t>
            </a:r>
          </a:p>
          <a:p>
            <a:pPr algn="ctr"/>
            <a:r>
              <a:rPr lang="en-GB" sz="2400" dirty="0"/>
              <a:t>Remember to hug the </a:t>
            </a:r>
            <a:r>
              <a:rPr lang="en-GB" sz="2400" dirty="0">
                <a:solidFill>
                  <a:srgbClr val="00B050"/>
                </a:solidFill>
              </a:rPr>
              <a:t>direct speech </a:t>
            </a:r>
            <a:r>
              <a:rPr lang="en-GB" sz="2400" dirty="0"/>
              <a:t>with </a:t>
            </a:r>
            <a:r>
              <a:rPr lang="en-GB" sz="2400" b="1" dirty="0"/>
              <a:t>speech marks</a:t>
            </a:r>
          </a:p>
          <a:p>
            <a:pPr algn="ctr"/>
            <a:r>
              <a:rPr lang="en-GB" sz="2400" dirty="0"/>
              <a:t>and add </a:t>
            </a:r>
            <a:r>
              <a:rPr lang="en-GB" sz="2400" dirty="0">
                <a:solidFill>
                  <a:srgbClr val="7030A0"/>
                </a:solidFill>
              </a:rPr>
              <a:t>reporting clauses</a:t>
            </a:r>
            <a:r>
              <a:rPr lang="en-GB" sz="2400" dirty="0"/>
              <a:t>.</a:t>
            </a:r>
          </a:p>
        </p:txBody>
      </p:sp>
      <p:sp>
        <p:nvSpPr>
          <p:cNvPr id="27" name="Speech Bubble: Rectangle with Corners Rounded 26"/>
          <p:cNvSpPr/>
          <p:nvPr/>
        </p:nvSpPr>
        <p:spPr>
          <a:xfrm>
            <a:off x="2079239" y="3293727"/>
            <a:ext cx="2136163" cy="1257252"/>
          </a:xfrm>
          <a:prstGeom prst="wedgeRoundRectCallout">
            <a:avLst>
              <a:gd name="adj1" fmla="val 75706"/>
              <a:gd name="adj2" fmla="val -1646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You didn’t tell us a story!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04943" y="1732061"/>
            <a:ext cx="13985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Red Gold</a:t>
            </a:r>
            <a:endParaRPr lang="en-GB" sz="2400" i="1" dirty="0">
              <a:solidFill>
                <a:srgbClr val="7030A0"/>
              </a:solidFill>
              <a:latin typeface="Calibri Light"/>
            </a:endParaRPr>
          </a:p>
          <a:p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D</a:t>
            </a:r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ragon</a:t>
            </a:r>
            <a:endParaRPr lang="en-GB" i="1" dirty="0"/>
          </a:p>
        </p:txBody>
      </p:sp>
      <p:sp>
        <p:nvSpPr>
          <p:cNvPr id="30" name="Rectangle 29"/>
          <p:cNvSpPr/>
          <p:nvPr/>
        </p:nvSpPr>
        <p:spPr>
          <a:xfrm>
            <a:off x="6709286" y="4121733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 </a:t>
            </a:r>
            <a:r>
              <a:rPr lang="en-GB" sz="2400" b="1" dirty="0">
                <a:solidFill>
                  <a:srgbClr val="7030A0"/>
                </a:solidFill>
                <a:latin typeface="Calibri Light"/>
              </a:rPr>
              <a:t>Mice</a:t>
            </a:r>
            <a:endParaRPr lang="en-GB" b="1" dirty="0"/>
          </a:p>
        </p:txBody>
      </p:sp>
      <p:sp>
        <p:nvSpPr>
          <p:cNvPr id="32" name="Rounded Rectangular Callout 2"/>
          <p:cNvSpPr/>
          <p:nvPr/>
        </p:nvSpPr>
        <p:spPr>
          <a:xfrm>
            <a:off x="10456270" y="3886288"/>
            <a:ext cx="1386685" cy="466278"/>
          </a:xfrm>
          <a:prstGeom prst="roundRect">
            <a:avLst/>
          </a:prstGeom>
          <a:solidFill>
            <a:srgbClr val="C5E0B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17" name="Speech Bubble: Rectangle with Corners Rounded 16"/>
          <p:cNvSpPr/>
          <p:nvPr/>
        </p:nvSpPr>
        <p:spPr>
          <a:xfrm>
            <a:off x="2079239" y="2028497"/>
            <a:ext cx="2354097" cy="937539"/>
          </a:xfrm>
          <a:prstGeom prst="wedgeRoundRectCallout">
            <a:avLst>
              <a:gd name="adj1" fmla="val -55081"/>
              <a:gd name="adj2" fmla="val -7087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I can tell brilliant stories.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5B8145B-D582-024C-9805-18D353A9C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4">
            <a:extLst>
              <a:ext uri="{FF2B5EF4-FFF2-40B4-BE49-F238E27FC236}">
                <a16:creationId xmlns:a16="http://schemas.microsoft.com/office/drawing/2014/main" id="{94C54849-62E4-7A4A-9254-F1C1C5AC1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6245" y="344268"/>
            <a:ext cx="1986310" cy="140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53481C0D-AEEE-5E4D-9F92-AB38EBC48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29327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5">
            <a:extLst>
              <a:ext uri="{FF2B5EF4-FFF2-40B4-BE49-F238E27FC236}">
                <a16:creationId xmlns:a16="http://schemas.microsoft.com/office/drawing/2014/main" id="{3E190188-FDA9-2147-9585-734C2D0EA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8607" y="2932785"/>
            <a:ext cx="186668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5885793" y="2251906"/>
            <a:ext cx="6106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I can tell brilliant stories,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boasted the dragon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</a:p>
          <a:p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You didn’t tell us a </a:t>
            </a:r>
            <a:r>
              <a:rPr lang="en-GB" sz="2400" i="1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story</a:t>
            </a:r>
            <a:r>
              <a:rPr lang="en-GB" sz="2400" i="1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!</a:t>
            </a:r>
            <a:r>
              <a:rPr lang="en-GB" sz="2400" i="1" smtClean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squeaked the mice</a:t>
            </a:r>
            <a:r>
              <a:rPr lang="en-GB" sz="20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684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27" grpId="0" animBg="1"/>
      <p:bldP spid="32" grpId="0" animBg="1"/>
      <p:bldP spid="17" grpId="0" animBg="1"/>
      <p:bldP spid="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2D9BCBA-EE5D-4FEB-A463-23A748745B62}"/>
              </a:ext>
            </a:extLst>
          </p:cNvPr>
          <p:cNvSpPr txBox="1"/>
          <p:nvPr/>
        </p:nvSpPr>
        <p:spPr>
          <a:xfrm>
            <a:off x="809222" y="469933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Punctuating Speech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4674" y="470328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You can also add </a:t>
            </a:r>
            <a:r>
              <a:rPr lang="en-GB" sz="2400" dirty="0">
                <a:solidFill>
                  <a:srgbClr val="7030A0"/>
                </a:solidFill>
              </a:rPr>
              <a:t>actions and descriptions</a:t>
            </a:r>
            <a:r>
              <a:rPr lang="en-GB" sz="2400" dirty="0"/>
              <a:t>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58230" y="2353506"/>
            <a:ext cx="6106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Don’t be mean to the </a:t>
            </a:r>
            <a:r>
              <a:rPr lang="en-GB" sz="2400" i="1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Dragon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said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Cat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 peering at them over the top of his glasses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</a:p>
          <a:p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Okay! Okay!,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squeaked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Mice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 who were slightly ashamed of their outburst</a:t>
            </a:r>
            <a:r>
              <a:rPr lang="en-GB" sz="20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000" i="1" dirty="0">
              <a:latin typeface="+mj-lt"/>
            </a:endParaRPr>
          </a:p>
        </p:txBody>
      </p:sp>
      <p:sp>
        <p:nvSpPr>
          <p:cNvPr id="32" name="Rounded Rectangular Callout 2"/>
          <p:cNvSpPr/>
          <p:nvPr/>
        </p:nvSpPr>
        <p:spPr>
          <a:xfrm>
            <a:off x="10456270" y="3886288"/>
            <a:ext cx="1386685" cy="466278"/>
          </a:xfrm>
          <a:prstGeom prst="roundRect">
            <a:avLst/>
          </a:prstGeom>
          <a:solidFill>
            <a:srgbClr val="C5E0B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B15FD8E-5343-BD41-A8B8-DBC840FBE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134" y="9223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3">
            <a:extLst>
              <a:ext uri="{FF2B5EF4-FFF2-40B4-BE49-F238E27FC236}">
                <a16:creationId xmlns:a16="http://schemas.microsoft.com/office/drawing/2014/main" id="{F8CB48E1-6773-A343-BB22-39B95FF5A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7134" y="923781"/>
            <a:ext cx="1460500" cy="225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ED021A38-6915-7E46-B352-E972C7909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0479" y="3514823"/>
            <a:ext cx="1440164" cy="167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28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1" grpId="0" build="p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9540" y="364953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Punctuating Speech </a:t>
            </a:r>
            <a:r>
              <a:rPr lang="en-GB" sz="3600" dirty="0"/>
              <a:t>– </a:t>
            </a:r>
            <a:r>
              <a:rPr lang="en-GB" sz="3600" u="sng" dirty="0"/>
              <a:t>capital letters</a:t>
            </a:r>
            <a:r>
              <a:rPr lang="en-GB" sz="3600" dirty="0"/>
              <a:t> open </a:t>
            </a:r>
            <a:r>
              <a:rPr lang="en-GB" sz="3600" dirty="0">
                <a:solidFill>
                  <a:srgbClr val="00B050"/>
                </a:solidFill>
              </a:rPr>
              <a:t>direct speech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12646" y="143611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Direct speech </a:t>
            </a:r>
            <a:r>
              <a:rPr lang="en-GB" sz="2400" dirty="0"/>
              <a:t>begins with a </a:t>
            </a:r>
            <a:r>
              <a:rPr lang="en-GB" sz="2400" u="sng" dirty="0"/>
              <a:t>capital letter</a:t>
            </a:r>
            <a:r>
              <a:rPr lang="en-GB" sz="2400" dirty="0"/>
              <a:t>, even if it is in the middle of a sentence.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3694" y="2320131"/>
            <a:ext cx="9440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+mj-lt"/>
              </a:rPr>
              <a:t>The </a:t>
            </a:r>
            <a:r>
              <a:rPr lang="en-GB" sz="2400" i="1" dirty="0" smtClean="0">
                <a:solidFill>
                  <a:srgbClr val="7030A0"/>
                </a:solidFill>
                <a:latin typeface="+mj-lt"/>
              </a:rPr>
              <a:t>Red Gold 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D</a:t>
            </a:r>
            <a:r>
              <a:rPr lang="en-GB" sz="2400" i="1" dirty="0" smtClean="0">
                <a:solidFill>
                  <a:srgbClr val="7030A0"/>
                </a:solidFill>
                <a:latin typeface="+mj-lt"/>
              </a:rPr>
              <a:t>ragon 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explained, </a:t>
            </a:r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It is normally fine – it was just this once.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3694" y="2973314"/>
            <a:ext cx="7409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+mj-lt"/>
              </a:rPr>
              <a:t>The </a:t>
            </a:r>
            <a:r>
              <a:rPr lang="en-GB" sz="2400" i="1" dirty="0" smtClean="0">
                <a:solidFill>
                  <a:srgbClr val="7030A0"/>
                </a:solidFill>
                <a:latin typeface="+mj-lt"/>
              </a:rPr>
              <a:t>Cat 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responded, </a:t>
            </a:r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Yes and that’s why you came to me.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i="1" dirty="0">
              <a:latin typeface="+mj-lt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4851183" y="2745470"/>
            <a:ext cx="15675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3358164" y="3429000"/>
            <a:ext cx="210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52599BC-82D8-B146-BC99-45A95F944866}"/>
              </a:ext>
            </a:extLst>
          </p:cNvPr>
          <p:cNvSpPr/>
          <p:nvPr/>
        </p:nvSpPr>
        <p:spPr>
          <a:xfrm>
            <a:off x="759540" y="4935313"/>
            <a:ext cx="10749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It is the beginning of the speaker’s sentence so a </a:t>
            </a:r>
            <a:r>
              <a:rPr lang="en-GB" sz="2400" u="sng" dirty="0"/>
              <a:t>capital letter</a:t>
            </a:r>
            <a:r>
              <a:rPr lang="en-GB" sz="2400" dirty="0"/>
              <a:t> is used.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86A26B6-C80C-5741-B67A-E0A7AF60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3087" y="27983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528EA977-E874-C345-BA66-83488D51E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63087" y="2799074"/>
            <a:ext cx="1511300" cy="219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4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2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0465" y="634059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 – </a:t>
            </a:r>
            <a:r>
              <a:rPr lang="en-GB" sz="3600" dirty="0"/>
              <a:t>commas separate clauses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12646" y="143611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Direct speech </a:t>
            </a:r>
            <a:r>
              <a:rPr lang="en-GB" sz="2400" dirty="0"/>
              <a:t>and </a:t>
            </a:r>
            <a:r>
              <a:rPr lang="en-GB" sz="2400" dirty="0">
                <a:solidFill>
                  <a:srgbClr val="7030A0"/>
                </a:solidFill>
              </a:rPr>
              <a:t>reporting clauses </a:t>
            </a:r>
            <a:r>
              <a:rPr lang="en-GB" sz="2400" dirty="0"/>
              <a:t>are usually separated by a comma.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5459" y="2433382"/>
            <a:ext cx="8189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I am very happy that it all worked out</a:t>
            </a:r>
            <a:r>
              <a:rPr lang="en-GB" sz="2400" b="1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sighed the cat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65" y="3315741"/>
            <a:ext cx="6916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+mj-lt"/>
              </a:rPr>
              <a:t>The dragon smiled</a:t>
            </a:r>
            <a:r>
              <a:rPr lang="en-GB" sz="2400" b="1" i="1" dirty="0">
                <a:solidFill>
                  <a:srgbClr val="7030A0"/>
                </a:solidFill>
                <a:latin typeface="+mj-lt"/>
              </a:rPr>
              <a:t>,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So am I!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b="1" i="1" dirty="0"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84522" y="4137478"/>
            <a:ext cx="7305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The comma is placed at the end of the first clause.</a:t>
            </a:r>
          </a:p>
          <a:p>
            <a:pPr algn="ctr"/>
            <a:r>
              <a:rPr lang="en-GB" sz="2400" dirty="0"/>
              <a:t>The speech marks follow the comma.</a:t>
            </a: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7078725" y="2831741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4709187" y="3714859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67DE4427-1DAB-B243-9F9D-7EAAC195D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839" y="31722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3">
            <a:extLst>
              <a:ext uri="{FF2B5EF4-FFF2-40B4-BE49-F238E27FC236}">
                <a16:creationId xmlns:a16="http://schemas.microsoft.com/office/drawing/2014/main" id="{A5109127-9124-5B49-A6E7-3F9F6BA9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62839" y="3183544"/>
            <a:ext cx="1447800" cy="223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66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0465" y="634059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</a:t>
            </a:r>
            <a:r>
              <a:rPr lang="en-GB" sz="3600" dirty="0"/>
              <a:t> – exclamations and questions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12646" y="143611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If the speech ends in a </a:t>
            </a:r>
            <a:r>
              <a:rPr lang="en-GB" sz="2400" dirty="0">
                <a:solidFill>
                  <a:srgbClr val="00B050"/>
                </a:solidFill>
              </a:rPr>
              <a:t>!</a:t>
            </a:r>
            <a:r>
              <a:rPr lang="en-GB" sz="2400" dirty="0"/>
              <a:t> or </a:t>
            </a:r>
            <a:r>
              <a:rPr lang="en-GB" sz="2400" dirty="0">
                <a:solidFill>
                  <a:srgbClr val="00B050"/>
                </a:solidFill>
              </a:rPr>
              <a:t>? </a:t>
            </a:r>
            <a:r>
              <a:rPr lang="en-GB" sz="2400" dirty="0"/>
              <a:t>we do not need a comma after the speech.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85028" y="2701641"/>
            <a:ext cx="8210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What story shall we ask the dragon for?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asked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Crocodiles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7858" y="3341869"/>
            <a:ext cx="6916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The Little Story, of course!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shrieked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Mice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r>
              <a:rPr lang="en-GB" sz="2400" b="1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endParaRPr lang="en-GB" sz="2400" b="1" i="1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7086452" y="3076792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5548920" y="3700527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74868" y="4793270"/>
            <a:ext cx="1046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The punctuation is placed inside the speech marks.</a:t>
            </a:r>
          </a:p>
          <a:p>
            <a:pPr lvl="0" algn="ctr"/>
            <a:r>
              <a:rPr lang="en-GB" sz="2400" dirty="0">
                <a:solidFill>
                  <a:prstClr val="black"/>
                </a:solidFill>
              </a:rPr>
              <a:t>The punctuation belongs to the spoken words – they tell you how to say them.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8FD2C2A-AE47-7047-A93A-48A251098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3667" y="31633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2">
            <a:extLst>
              <a:ext uri="{FF2B5EF4-FFF2-40B4-BE49-F238E27FC236}">
                <a16:creationId xmlns:a16="http://schemas.microsoft.com/office/drawing/2014/main" id="{05534E6A-7D3A-324C-AE23-B661621C1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3667" y="3164977"/>
            <a:ext cx="2082800" cy="186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31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222" y="36598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 </a:t>
            </a:r>
            <a:r>
              <a:rPr lang="en-GB" sz="3200" dirty="0"/>
              <a:t>– a new line shows a change of speaker</a:t>
            </a:r>
            <a:endParaRPr lang="en-GB" sz="3600" dirty="0"/>
          </a:p>
        </p:txBody>
      </p:sp>
      <p:sp>
        <p:nvSpPr>
          <p:cNvPr id="29" name="Rectangle: Rounded Corners 28"/>
          <p:cNvSpPr/>
          <p:nvPr/>
        </p:nvSpPr>
        <p:spPr>
          <a:xfrm>
            <a:off x="6430297" y="5135002"/>
            <a:ext cx="2091254" cy="1191816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1600" dirty="0"/>
              <a:t>We show each </a:t>
            </a:r>
            <a:r>
              <a:rPr lang="en-GB" altLang="en-US" sz="1600" b="1" dirty="0"/>
              <a:t>change of speaker </a:t>
            </a:r>
            <a:r>
              <a:rPr lang="en-GB" altLang="en-US" sz="1600" dirty="0"/>
              <a:t>by starting a new line.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CCB18C2B-00EB-49B8-8C07-DF49F9DA2C7E}"/>
              </a:ext>
            </a:extLst>
          </p:cNvPr>
          <p:cNvSpPr/>
          <p:nvPr/>
        </p:nvSpPr>
        <p:spPr>
          <a:xfrm>
            <a:off x="2347625" y="1363261"/>
            <a:ext cx="2136161" cy="825758"/>
          </a:xfrm>
          <a:prstGeom prst="wedgeRoundRectCallout">
            <a:avLst>
              <a:gd name="adj1" fmla="val -63139"/>
              <a:gd name="adj2" fmla="val -2659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I keep my stories in my golden heart.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A9281D06-CD1E-499E-B1E5-5832777C6A15}"/>
              </a:ext>
            </a:extLst>
          </p:cNvPr>
          <p:cNvSpPr/>
          <p:nvPr/>
        </p:nvSpPr>
        <p:spPr>
          <a:xfrm>
            <a:off x="2347624" y="4885903"/>
            <a:ext cx="2136163" cy="825758"/>
          </a:xfrm>
          <a:prstGeom prst="wedgeRoundRectCallout">
            <a:avLst>
              <a:gd name="adj1" fmla="val 57316"/>
              <a:gd name="adj2" fmla="val -3033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Well, now we want a story!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6E3C7F-5B38-4F11-B63D-082C192A8846}"/>
              </a:ext>
            </a:extLst>
          </p:cNvPr>
          <p:cNvSpPr/>
          <p:nvPr/>
        </p:nvSpPr>
        <p:spPr>
          <a:xfrm>
            <a:off x="5378825" y="1776099"/>
            <a:ext cx="6547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I keep my stories in my golden heart,”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said Dragon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 </a:t>
            </a:r>
            <a:endParaRPr lang="en-GB" sz="2400" i="1" dirty="0"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6C56D8-B2D6-4D7A-9566-36205F414AEB}"/>
              </a:ext>
            </a:extLst>
          </p:cNvPr>
          <p:cNvSpPr/>
          <p:nvPr/>
        </p:nvSpPr>
        <p:spPr>
          <a:xfrm>
            <a:off x="6045247" y="2570706"/>
            <a:ext cx="5750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That’s a good place to keep them,”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commented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the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M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ice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B79C7FB-8853-43C7-8DAF-810FA0CF142D}"/>
              </a:ext>
            </a:extLst>
          </p:cNvPr>
          <p:cNvSpPr/>
          <p:nvPr/>
        </p:nvSpPr>
        <p:spPr>
          <a:xfrm>
            <a:off x="8934344" y="5135002"/>
            <a:ext cx="2091254" cy="1191816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1600" dirty="0"/>
              <a:t>This makes it clear when the speaker changes.</a:t>
            </a:r>
          </a:p>
          <a:p>
            <a:pPr algn="ctr"/>
            <a:endParaRPr lang="en-GB" altLang="en-US" sz="16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8B4CE1B-5F9F-2D41-B273-4F36720BC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97" y="17423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4">
            <a:extLst>
              <a:ext uri="{FF2B5EF4-FFF2-40B4-BE49-F238E27FC236}">
                <a16:creationId xmlns:a16="http://schemas.microsoft.com/office/drawing/2014/main" id="{8F0C2F56-5A7E-0B46-93AD-F2A42FB6F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297" y="1742520"/>
            <a:ext cx="1993900" cy="292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FE282B19-A0F8-484B-AF01-2653964E7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787" y="2682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5" name="Picture 5">
            <a:extLst>
              <a:ext uri="{FF2B5EF4-FFF2-40B4-BE49-F238E27FC236}">
                <a16:creationId xmlns:a16="http://schemas.microsoft.com/office/drawing/2014/main" id="{93B8CA72-9DCD-C040-BECB-9CE3B2438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3787" y="2884420"/>
            <a:ext cx="1518980" cy="176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5E8EDE-5F35-4B7A-B3DF-8040C3191AA4}"/>
              </a:ext>
            </a:extLst>
          </p:cNvPr>
          <p:cNvSpPr/>
          <p:nvPr/>
        </p:nvSpPr>
        <p:spPr>
          <a:xfrm>
            <a:off x="6036950" y="3584463"/>
            <a:ext cx="61708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It’s always been fine,” sighed the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Dragon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 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D26E81C-635A-4865-A9DB-6A0525AF121F}"/>
              </a:ext>
            </a:extLst>
          </p:cNvPr>
          <p:cNvSpPr/>
          <p:nvPr/>
        </p:nvSpPr>
        <p:spPr>
          <a:xfrm>
            <a:off x="5755686" y="4283724"/>
            <a:ext cx="6273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The </a:t>
            </a:r>
            <a:r>
              <a:rPr lang="en-GB" sz="2400" i="1" dirty="0" smtClean="0">
                <a:latin typeface="+mj-lt"/>
              </a:rPr>
              <a:t>Mice </a:t>
            </a:r>
            <a:r>
              <a:rPr lang="en-GB" sz="2400" i="1" dirty="0">
                <a:latin typeface="+mj-lt"/>
              </a:rPr>
              <a:t>squeaked, “Well, now we want a story!”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endParaRPr lang="en-GB" sz="2400" i="1" dirty="0">
              <a:latin typeface="+mj-lt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7204B681-0177-4B1A-9DEF-FE8CCBEE7D09}"/>
              </a:ext>
            </a:extLst>
          </p:cNvPr>
          <p:cNvSpPr/>
          <p:nvPr/>
        </p:nvSpPr>
        <p:spPr>
          <a:xfrm>
            <a:off x="2328197" y="2568142"/>
            <a:ext cx="2136160" cy="837325"/>
          </a:xfrm>
          <a:prstGeom prst="wedgeRoundRectCallout">
            <a:avLst>
              <a:gd name="adj1" fmla="val 60377"/>
              <a:gd name="adj2" fmla="val -1536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That’s a good place to keep them.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3A3C6E55-20EE-4C11-8B3D-C4AC3F214C41}"/>
              </a:ext>
            </a:extLst>
          </p:cNvPr>
          <p:cNvSpPr/>
          <p:nvPr/>
        </p:nvSpPr>
        <p:spPr>
          <a:xfrm>
            <a:off x="2347624" y="3837626"/>
            <a:ext cx="1905431" cy="825758"/>
          </a:xfrm>
          <a:prstGeom prst="wedgeRoundRectCallout">
            <a:avLst>
              <a:gd name="adj1" fmla="val -62285"/>
              <a:gd name="adj2" fmla="val -3452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It’s always been </a:t>
            </a:r>
            <a:r>
              <a:rPr lang="en-GB" dirty="0" smtClean="0">
                <a:solidFill>
                  <a:srgbClr val="00B050"/>
                </a:solidFill>
                <a:latin typeface="+mj-lt"/>
              </a:rPr>
              <a:t>fine.</a:t>
            </a:r>
            <a:endParaRPr lang="en-GB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88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2" grpId="0" animBg="1"/>
      <p:bldP spid="14" grpId="0" animBg="1"/>
      <p:bldP spid="17" grpId="0"/>
      <p:bldP spid="18" grpId="0"/>
      <p:bldP spid="21" grpId="0" animBg="1"/>
      <p:bldP spid="19" grpId="0"/>
      <p:bldP spid="20" grpId="0"/>
      <p:bldP spid="9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222" y="36598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 </a:t>
            </a:r>
            <a:r>
              <a:rPr lang="en-GB" sz="3200" dirty="0"/>
              <a:t>– Your Turn</a:t>
            </a:r>
            <a:endParaRPr lang="en-GB" sz="3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023862E-5176-4C77-B85C-2E8813EB326D}"/>
              </a:ext>
            </a:extLst>
          </p:cNvPr>
          <p:cNvSpPr/>
          <p:nvPr/>
        </p:nvSpPr>
        <p:spPr>
          <a:xfrm>
            <a:off x="546380" y="1626941"/>
            <a:ext cx="6433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The little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Mice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started it,” said the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Red Gold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D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, sighing deeply. </a:t>
            </a:r>
            <a:endParaRPr lang="en-GB" sz="2400" i="1" dirty="0"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625586-431D-4CF4-93A3-4A400E0EAEE4}"/>
              </a:ext>
            </a:extLst>
          </p:cNvPr>
          <p:cNvSpPr/>
          <p:nvPr/>
        </p:nvSpPr>
        <p:spPr>
          <a:xfrm>
            <a:off x="614516" y="2602760"/>
            <a:ext cx="6442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The </a:t>
            </a:r>
            <a:r>
              <a:rPr lang="en-GB" sz="2400" i="1" dirty="0" smtClean="0">
                <a:latin typeface="+mj-lt"/>
              </a:rPr>
              <a:t>Cat </a:t>
            </a:r>
            <a:r>
              <a:rPr lang="en-GB" sz="2400" i="1" dirty="0">
                <a:latin typeface="+mj-lt"/>
              </a:rPr>
              <a:t>listened with great patience, and then remarked, “I think you have already told the story.”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629113-669E-4F73-9B90-6DA7BB40629F}"/>
              </a:ext>
            </a:extLst>
          </p:cNvPr>
          <p:cNvSpPr/>
          <p:nvPr/>
        </p:nvSpPr>
        <p:spPr>
          <a:xfrm>
            <a:off x="537563" y="3718693"/>
            <a:ext cx="64424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I have been told!” shrieked the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Little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S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tory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, happily, bouncing up and down. </a:t>
            </a:r>
            <a:endParaRPr lang="en-GB" sz="2400" i="1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9BEC8B-C4C6-412E-882B-0792A47D4FEB}"/>
              </a:ext>
            </a:extLst>
          </p:cNvPr>
          <p:cNvSpPr/>
          <p:nvPr/>
        </p:nvSpPr>
        <p:spPr>
          <a:xfrm>
            <a:off x="537563" y="4822388"/>
            <a:ext cx="35085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“And you were brilliant!” </a:t>
            </a:r>
          </a:p>
          <a:p>
            <a:r>
              <a:rPr lang="en-GB" sz="2400" i="1" dirty="0">
                <a:latin typeface="+mj-lt"/>
              </a:rPr>
              <a:t>said the </a:t>
            </a:r>
            <a:r>
              <a:rPr lang="en-GB" sz="2400" i="1" dirty="0" smtClean="0">
                <a:latin typeface="+mj-lt"/>
              </a:rPr>
              <a:t>Red Gold </a:t>
            </a:r>
            <a:r>
              <a:rPr lang="en-GB" sz="2400" i="1" dirty="0">
                <a:latin typeface="+mj-lt"/>
              </a:rPr>
              <a:t>D</a:t>
            </a:r>
            <a:r>
              <a:rPr lang="en-GB" sz="2400" i="1" dirty="0" smtClean="0">
                <a:latin typeface="+mj-lt"/>
              </a:rPr>
              <a:t>ragon</a:t>
            </a:r>
            <a:r>
              <a:rPr lang="en-GB" sz="2400" i="1" dirty="0">
                <a:latin typeface="+mj-lt"/>
              </a:rPr>
              <a:t>.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E43126-D868-42F9-8D34-FC097CD6B27B}"/>
              </a:ext>
            </a:extLst>
          </p:cNvPr>
          <p:cNvSpPr/>
          <p:nvPr/>
        </p:nvSpPr>
        <p:spPr>
          <a:xfrm>
            <a:off x="7328435" y="536437"/>
            <a:ext cx="4249049" cy="783193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000" dirty="0"/>
              <a:t>Write some new dialogue for the </a:t>
            </a:r>
            <a:r>
              <a:rPr lang="en-GB" altLang="en-US" sz="2000" dirty="0" smtClean="0"/>
              <a:t>Dragon </a:t>
            </a:r>
            <a:r>
              <a:rPr lang="en-GB" altLang="en-US" sz="2000" dirty="0"/>
              <a:t>and the </a:t>
            </a:r>
            <a:r>
              <a:rPr lang="en-GB" altLang="en-US" sz="2000" dirty="0" smtClean="0"/>
              <a:t>Cat</a:t>
            </a:r>
            <a:r>
              <a:rPr lang="en-GB" altLang="en-US" sz="20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7A4429-1364-400C-89BB-FBA8C5CFEB6E}"/>
              </a:ext>
            </a:extLst>
          </p:cNvPr>
          <p:cNvSpPr txBox="1"/>
          <p:nvPr/>
        </p:nvSpPr>
        <p:spPr>
          <a:xfrm>
            <a:off x="7328435" y="1626941"/>
            <a:ext cx="4249049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Hug the words spoken with speech marks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Start the speakers’ words with a capital letter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Separate the speech and reporting clause with a comma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Include some action or description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Start a new line to show the speaker has changed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6CAD525-59E6-AB45-AEBA-9BC325E2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0913" y="42785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6">
            <a:extLst>
              <a:ext uri="{FF2B5EF4-FFF2-40B4-BE49-F238E27FC236}">
                <a16:creationId xmlns:a16="http://schemas.microsoft.com/office/drawing/2014/main" id="{4A2EC5F2-DF2D-9049-98C6-C49D1C1C3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0913" y="4280295"/>
            <a:ext cx="2273300" cy="190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66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27" grpId="0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10735</TotalTime>
  <Words>684</Words>
  <Application>Microsoft Office PowerPoint</Application>
  <PresentationFormat>Widescreen</PresentationFormat>
  <Paragraphs>82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HP</cp:lastModifiedBy>
  <cp:revision>631</cp:revision>
  <cp:lastPrinted>2018-05-09T10:54:19Z</cp:lastPrinted>
  <dcterms:created xsi:type="dcterms:W3CDTF">2013-08-23T07:43:20Z</dcterms:created>
  <dcterms:modified xsi:type="dcterms:W3CDTF">2020-05-24T11:53:28Z</dcterms:modified>
</cp:coreProperties>
</file>