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4" r:id="rId3"/>
    <p:sldId id="274" r:id="rId4"/>
    <p:sldId id="281" r:id="rId5"/>
    <p:sldId id="267" r:id="rId6"/>
    <p:sldId id="280" r:id="rId7"/>
    <p:sldId id="27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990099"/>
    <a:srgbClr val="0000FF"/>
    <a:srgbClr val="00B0F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8" autoAdjust="0"/>
    <p:restoredTop sz="94643" autoAdjust="0"/>
  </p:normalViewPr>
  <p:slideViewPr>
    <p:cSldViewPr snapToGrid="0">
      <p:cViewPr varScale="1">
        <p:scale>
          <a:sx n="55" d="100"/>
          <a:sy n="55" d="100"/>
        </p:scale>
        <p:origin x="72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45069D-0DA1-4F58-8F43-90C43489E8AD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9BC24-41CC-4FC4-BA18-F894B7ED8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228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484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1462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4848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0052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14624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4848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484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5611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254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8080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201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941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632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399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778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655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257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398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AEE5F-8F5A-4802-B70F-D306782E7DF3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79AC1-07B4-42AE-95AF-E9964C39B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686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hamilton-trust.org.uk/" TargetMode="External"/><Relationship Id="rId4" Type="http://schemas.openxmlformats.org/officeDocument/2006/relationships/hyperlink" Target="https://wrht.org.uk/hamilt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536387" y="4012256"/>
            <a:ext cx="11804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rgbClr val="FF3399"/>
                </a:solidFill>
              </a:rPr>
              <a:t>Wild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18000" y="4390068"/>
            <a:ext cx="13439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rgbClr val="00FF00"/>
                </a:solidFill>
              </a:rPr>
              <a:t>Slimy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06437" y="464234"/>
            <a:ext cx="11141612" cy="5852160"/>
          </a:xfrm>
          <a:prstGeom prst="rect">
            <a:avLst/>
          </a:prstGeom>
          <a:noFill/>
          <a:ln w="63500" cmpd="dbl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650514" y="3542864"/>
            <a:ext cx="2465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660066"/>
                </a:solidFill>
              </a:rPr>
              <a:t>Scary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29264" y="5095214"/>
            <a:ext cx="26097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accent4">
                    <a:lumMod val="50000"/>
                  </a:schemeClr>
                </a:solidFill>
              </a:rPr>
              <a:t>Interesting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15808" y="3102605"/>
            <a:ext cx="6274007" cy="1104388"/>
          </a:xfrm>
        </p:spPr>
        <p:txBody>
          <a:bodyPr>
            <a:noAutofit/>
          </a:bodyPr>
          <a:lstStyle/>
          <a:p>
            <a:r>
              <a:rPr lang="en-GB" sz="5500" b="1" i="1" dirty="0">
                <a:solidFill>
                  <a:srgbClr val="FF0000"/>
                </a:solidFill>
              </a:rPr>
              <a:t>A l </a:t>
            </a:r>
            <a:r>
              <a:rPr lang="en-GB" sz="5500" b="1" i="1" dirty="0" err="1">
                <a:solidFill>
                  <a:srgbClr val="FF0000"/>
                </a:solidFill>
              </a:rPr>
              <a:t>i</a:t>
            </a:r>
            <a:r>
              <a:rPr lang="en-GB" sz="5500" b="1" i="1" dirty="0">
                <a:solidFill>
                  <a:srgbClr val="FF0000"/>
                </a:solidFill>
              </a:rPr>
              <a:t> e n s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3852626" y="1054900"/>
            <a:ext cx="6274007" cy="16467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solidFill>
                  <a:srgbClr val="0000FF"/>
                </a:solidFill>
              </a:rPr>
              <a:t>Nouns and adjectives</a:t>
            </a:r>
            <a:endParaRPr lang="en-GB" b="1" dirty="0">
              <a:solidFill>
                <a:srgbClr val="0000FF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11BA31F-FFD0-4CF1-A056-05A58529BAF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131" y="662864"/>
            <a:ext cx="2876510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097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77 0.00764 L -0.01718 0.06227 C -0.00898 0.07454 0.00339 0.08149 0.01641 0.08149 C 0.03125 0.08149 0.04297 0.07454 0.0513 0.06227 L 0.09102 0.00764 " pathEditMode="relative" rAng="0" ptsTypes="AAAAA">
                                      <p:cBhvr>
                                        <p:cTn id="11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83" y="36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6875 -0.25046 L -0.14375 -0.25046 C -0.08776 -0.25046 -0.01875 -0.18148 -0.01875 -0.12546 L -0.01875 -0.00046 " pathEditMode="relative" rAng="0" ptsTypes="AAAA">
                                      <p:cBhvr>
                                        <p:cTn id="14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73729" y="639032"/>
            <a:ext cx="2023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Nouns</a:t>
            </a:r>
            <a:endParaRPr lang="en-GB" sz="3200" dirty="0"/>
          </a:p>
        </p:txBody>
      </p:sp>
      <p:sp>
        <p:nvSpPr>
          <p:cNvPr id="7" name="Rectangle 6"/>
          <p:cNvSpPr/>
          <p:nvPr/>
        </p:nvSpPr>
        <p:spPr>
          <a:xfrm>
            <a:off x="506437" y="464234"/>
            <a:ext cx="11141612" cy="5852160"/>
          </a:xfrm>
          <a:prstGeom prst="rect">
            <a:avLst/>
          </a:prstGeom>
          <a:noFill/>
          <a:ln w="63500" cmpd="dbl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19238" y="1347106"/>
            <a:ext cx="847164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A </a:t>
            </a:r>
            <a:r>
              <a:rPr lang="en-GB" sz="2800" u="sng" dirty="0"/>
              <a:t>noun</a:t>
            </a:r>
            <a:r>
              <a:rPr lang="en-GB" sz="2800" dirty="0"/>
              <a:t> names a person, place, idea, thing or feeling.</a:t>
            </a: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651397" y="1985866"/>
            <a:ext cx="1013011" cy="523220"/>
          </a:xfrm>
          <a:prstGeom prst="rect">
            <a:avLst/>
          </a:prstGeom>
          <a:ln w="28575" cmpd="sng">
            <a:solidFill>
              <a:srgbClr val="5B9BD5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the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1248574" y="4619468"/>
            <a:ext cx="3315375" cy="1162762"/>
          </a:xfrm>
          <a:prstGeom prst="wedgeRectCallout">
            <a:avLst>
              <a:gd name="adj1" fmla="val 71110"/>
              <a:gd name="adj2" fmla="val -20903"/>
            </a:avLst>
          </a:prstGeom>
          <a:solidFill>
            <a:srgbClr val="BDD7EE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FF0000"/>
                </a:solidFill>
              </a:rPr>
              <a:t>Parvati</a:t>
            </a:r>
            <a:r>
              <a:rPr lang="en-US" sz="2800" dirty="0"/>
              <a:t> had a </a:t>
            </a:r>
            <a:r>
              <a:rPr lang="en-US" sz="2800" dirty="0">
                <a:solidFill>
                  <a:srgbClr val="FF0000"/>
                </a:solidFill>
              </a:rPr>
              <a:t>feeling</a:t>
            </a:r>
            <a:r>
              <a:rPr lang="en-US" sz="2800" dirty="0"/>
              <a:t> of </a:t>
            </a:r>
            <a:r>
              <a:rPr lang="en-US" sz="2800" dirty="0">
                <a:solidFill>
                  <a:srgbClr val="FF0000"/>
                </a:solidFill>
              </a:rPr>
              <a:t>terror</a:t>
            </a:r>
            <a:r>
              <a:rPr lang="en-US" sz="2800" dirty="0"/>
              <a:t>.  </a:t>
            </a:r>
          </a:p>
        </p:txBody>
      </p:sp>
      <p:sp>
        <p:nvSpPr>
          <p:cNvPr id="20" name="Rectangular Callout 19"/>
          <p:cNvSpPr/>
          <p:nvPr/>
        </p:nvSpPr>
        <p:spPr>
          <a:xfrm>
            <a:off x="833546" y="2902778"/>
            <a:ext cx="3074408" cy="1162762"/>
          </a:xfrm>
          <a:prstGeom prst="wedgeRectCallout">
            <a:avLst>
              <a:gd name="adj1" fmla="val 93162"/>
              <a:gd name="adj2" fmla="val 6983"/>
            </a:avLst>
          </a:prstGeom>
          <a:solidFill>
            <a:srgbClr val="BDD7EE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A </a:t>
            </a:r>
            <a:r>
              <a:rPr lang="en-US" sz="2800" dirty="0">
                <a:solidFill>
                  <a:srgbClr val="FF0000"/>
                </a:solidFill>
              </a:rPr>
              <a:t>UFO</a:t>
            </a:r>
            <a:r>
              <a:rPr lang="en-US" sz="2800" dirty="0"/>
              <a:t> flew over a </a:t>
            </a:r>
            <a:r>
              <a:rPr lang="en-US" sz="2800" dirty="0">
                <a:solidFill>
                  <a:srgbClr val="FF0000"/>
                </a:solidFill>
              </a:rPr>
              <a:t>garden</a:t>
            </a:r>
            <a:r>
              <a:rPr lang="en-US" sz="2800" dirty="0"/>
              <a:t>.</a:t>
            </a:r>
          </a:p>
        </p:txBody>
      </p:sp>
      <p:sp>
        <p:nvSpPr>
          <p:cNvPr id="21" name="Rectangular Callout 20"/>
          <p:cNvSpPr/>
          <p:nvPr/>
        </p:nvSpPr>
        <p:spPr>
          <a:xfrm>
            <a:off x="9182070" y="3138152"/>
            <a:ext cx="2355611" cy="1550521"/>
          </a:xfrm>
          <a:prstGeom prst="wedgeRectCallout">
            <a:avLst>
              <a:gd name="adj1" fmla="val -63331"/>
              <a:gd name="adj2" fmla="val 92306"/>
            </a:avLst>
          </a:prstGeom>
          <a:solidFill>
            <a:srgbClr val="BDD7EE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An </a:t>
            </a:r>
            <a:r>
              <a:rPr lang="en-US" sz="2800" dirty="0">
                <a:solidFill>
                  <a:srgbClr val="FF0000"/>
                </a:solidFill>
              </a:rPr>
              <a:t>alien</a:t>
            </a:r>
            <a:r>
              <a:rPr lang="en-US" sz="2800" dirty="0"/>
              <a:t> heard the </a:t>
            </a:r>
            <a:r>
              <a:rPr lang="en-US" sz="2800" dirty="0">
                <a:solidFill>
                  <a:srgbClr val="FF0000"/>
                </a:solidFill>
              </a:rPr>
              <a:t>sound</a:t>
            </a:r>
            <a:r>
              <a:rPr lang="en-US" sz="2800" dirty="0"/>
              <a:t> of the </a:t>
            </a:r>
            <a:r>
              <a:rPr lang="en-US" sz="2800" dirty="0">
                <a:solidFill>
                  <a:srgbClr val="FF0000"/>
                </a:solidFill>
              </a:rPr>
              <a:t>mower</a:t>
            </a:r>
            <a:r>
              <a:rPr lang="en-US" sz="2800" dirty="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79338" y="2013725"/>
            <a:ext cx="65340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00FF"/>
                </a:solidFill>
              </a:rPr>
              <a:t>In front of a noun, we often have one of ...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392011" y="1982522"/>
            <a:ext cx="672353" cy="523220"/>
          </a:xfrm>
          <a:prstGeom prst="rect">
            <a:avLst/>
          </a:prstGeom>
          <a:ln w="28575" cmpd="sng">
            <a:solidFill>
              <a:srgbClr val="5B9BD5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439578" y="1985867"/>
            <a:ext cx="908423" cy="523220"/>
          </a:xfrm>
          <a:prstGeom prst="rect">
            <a:avLst/>
          </a:prstGeom>
          <a:ln w="28575" cmpd="sng">
            <a:solidFill>
              <a:srgbClr val="5B9BD5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an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C7BCF84-D0CA-456B-99EE-EEAD70FAB5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4084" y="2618569"/>
            <a:ext cx="3595637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78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5" grpId="0" animBg="1"/>
      <p:bldP spid="20" grpId="0" animBg="1"/>
      <p:bldP spid="21" grpId="0" animBg="1"/>
      <p:bldP spid="8" grpId="0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9297" y="642578"/>
            <a:ext cx="5894397" cy="801951"/>
          </a:xfrm>
        </p:spPr>
        <p:txBody>
          <a:bodyPr>
            <a:noAutofit/>
          </a:bodyPr>
          <a:lstStyle/>
          <a:p>
            <a:r>
              <a:rPr lang="en-GB" sz="5400" b="1" dirty="0">
                <a:solidFill>
                  <a:srgbClr val="FF0000"/>
                </a:solidFill>
              </a:rPr>
              <a:t>Identify the nouns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08127" y="4467811"/>
            <a:ext cx="16127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rgbClr val="660066"/>
                </a:solidFill>
              </a:rPr>
              <a:t>scary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807576" y="3379902"/>
            <a:ext cx="24603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660066"/>
                </a:solidFill>
              </a:rPr>
              <a:t>space-ship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59103" y="2914791"/>
            <a:ext cx="18400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660066"/>
                </a:solidFill>
              </a:rPr>
              <a:t>garden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900479" y="5300761"/>
            <a:ext cx="22055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660066"/>
                </a:solidFill>
              </a:rPr>
              <a:t>tentacles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05681" y="1682113"/>
            <a:ext cx="25679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rgbClr val="660066"/>
                </a:solidFill>
              </a:rPr>
              <a:t>described</a:t>
            </a:r>
            <a:r>
              <a:rPr lang="en-GB" sz="4000" dirty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06437" y="464234"/>
            <a:ext cx="11141612" cy="5852160"/>
          </a:xfrm>
          <a:prstGeom prst="rect">
            <a:avLst/>
          </a:prstGeom>
          <a:noFill/>
          <a:ln w="63500" cmpd="dbl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8999053" y="2212268"/>
            <a:ext cx="22037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660066"/>
                </a:solidFill>
              </a:rPr>
              <a:t>sense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879808" y="3620969"/>
            <a:ext cx="13485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660066"/>
                </a:solidFill>
              </a:rPr>
              <a:t>they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790069" y="2399545"/>
            <a:ext cx="17126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660066"/>
                </a:solidFill>
              </a:rPr>
              <a:t>alien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551417" y="4101330"/>
            <a:ext cx="15345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660066"/>
                </a:solidFill>
              </a:rPr>
              <a:t>really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75644" y="719077"/>
            <a:ext cx="4024470" cy="1015663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660066"/>
                </a:solidFill>
              </a:rPr>
              <a:t>Hint! </a:t>
            </a:r>
          </a:p>
          <a:p>
            <a:pPr algn="ctr"/>
            <a:r>
              <a:rPr lang="en-US" sz="2000" b="1" dirty="0">
                <a:solidFill>
                  <a:srgbClr val="660066"/>
                </a:solidFill>
              </a:rPr>
              <a:t>Try putting ‘the’, ‘a’ or ‘an’ in front of the word. Does it make sense?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213693" y="5146872"/>
            <a:ext cx="3351796" cy="1015663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660066"/>
                </a:solidFill>
              </a:rPr>
              <a:t>Hint! </a:t>
            </a:r>
          </a:p>
          <a:p>
            <a:pPr algn="ctr"/>
            <a:r>
              <a:rPr lang="en-US" sz="2000" b="1" dirty="0">
                <a:solidFill>
                  <a:srgbClr val="660066"/>
                </a:solidFill>
              </a:rPr>
              <a:t>There are five.</a:t>
            </a:r>
          </a:p>
          <a:p>
            <a:pPr algn="ctr"/>
            <a:r>
              <a:rPr lang="en-US" sz="2000" b="1" dirty="0">
                <a:solidFill>
                  <a:srgbClr val="660066"/>
                </a:solidFill>
              </a:rPr>
              <a:t>Have you found them all?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AEC3ED6-F18D-41C4-B975-60635488CF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43" y="2991535"/>
            <a:ext cx="3236073" cy="3240000"/>
          </a:xfrm>
          <a:prstGeom prst="rect">
            <a:avLst/>
          </a:prstGeom>
        </p:spPr>
      </p:pic>
      <p:sp>
        <p:nvSpPr>
          <p:cNvPr id="13" name="Rectangular Callout 12"/>
          <p:cNvSpPr/>
          <p:nvPr/>
        </p:nvSpPr>
        <p:spPr>
          <a:xfrm>
            <a:off x="912386" y="1636651"/>
            <a:ext cx="2754388" cy="1162762"/>
          </a:xfrm>
          <a:prstGeom prst="wedgeRectCallout">
            <a:avLst>
              <a:gd name="adj1" fmla="val 51661"/>
              <a:gd name="adj2" fmla="val 86790"/>
            </a:avLst>
          </a:prstGeom>
          <a:solidFill>
            <a:srgbClr val="BDD7EE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Write the </a:t>
            </a:r>
            <a:r>
              <a:rPr lang="en-US" sz="2800" dirty="0">
                <a:solidFill>
                  <a:srgbClr val="FF0000"/>
                </a:solidFill>
              </a:rPr>
              <a:t>nouns</a:t>
            </a:r>
            <a:r>
              <a:rPr lang="en-US" sz="2800" dirty="0"/>
              <a:t> on this page.</a:t>
            </a:r>
          </a:p>
        </p:txBody>
      </p:sp>
    </p:spTree>
    <p:extLst>
      <p:ext uri="{BB962C8B-B14F-4D97-AF65-F5344CB8AC3E}">
        <p14:creationId xmlns:p14="http://schemas.microsoft.com/office/powerpoint/2010/main" val="2630991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9297" y="642578"/>
            <a:ext cx="5894397" cy="801951"/>
          </a:xfrm>
        </p:spPr>
        <p:txBody>
          <a:bodyPr>
            <a:noAutofit/>
          </a:bodyPr>
          <a:lstStyle/>
          <a:p>
            <a:r>
              <a:rPr lang="en-GB" sz="5400" b="1" dirty="0">
                <a:solidFill>
                  <a:srgbClr val="FF0000"/>
                </a:solidFill>
              </a:rPr>
              <a:t>Identify the nouns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08127" y="4467811"/>
            <a:ext cx="16127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rgbClr val="660066"/>
                </a:solidFill>
              </a:rPr>
              <a:t>scary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807576" y="3379902"/>
            <a:ext cx="24603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FF0000"/>
                </a:solidFill>
              </a:rPr>
              <a:t>space-ship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59103" y="2914791"/>
            <a:ext cx="18400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FF0000"/>
                </a:solidFill>
              </a:rPr>
              <a:t>garden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900479" y="5300761"/>
            <a:ext cx="22055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FF0000"/>
                </a:solidFill>
              </a:rPr>
              <a:t>tentacles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05681" y="1682113"/>
            <a:ext cx="25679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rgbClr val="660066"/>
                </a:solidFill>
              </a:rPr>
              <a:t>described</a:t>
            </a:r>
            <a:r>
              <a:rPr lang="en-GB" sz="4000" dirty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06437" y="464234"/>
            <a:ext cx="11141612" cy="5852160"/>
          </a:xfrm>
          <a:prstGeom prst="rect">
            <a:avLst/>
          </a:prstGeom>
          <a:noFill/>
          <a:ln w="63500" cmpd="dbl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8999053" y="2212268"/>
            <a:ext cx="22037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</a:rPr>
              <a:t>sense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879808" y="3620969"/>
            <a:ext cx="13485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660066"/>
                </a:solidFill>
              </a:rPr>
              <a:t>they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790069" y="2399545"/>
            <a:ext cx="17126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</a:rPr>
              <a:t>alien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551417" y="4101330"/>
            <a:ext cx="15345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660066"/>
                </a:solidFill>
              </a:rPr>
              <a:t>really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75644" y="719077"/>
            <a:ext cx="4024470" cy="1015663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660066"/>
                </a:solidFill>
              </a:rPr>
              <a:t>Hint! </a:t>
            </a:r>
          </a:p>
          <a:p>
            <a:pPr algn="ctr"/>
            <a:r>
              <a:rPr lang="en-US" sz="2000" b="1" dirty="0">
                <a:solidFill>
                  <a:srgbClr val="660066"/>
                </a:solidFill>
              </a:rPr>
              <a:t>Try putting ‘the’, ‘a’ or ‘an’ in front of the word. Does it make sense?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AEC3ED6-F18D-41C4-B975-60635488CF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43" y="2991535"/>
            <a:ext cx="3236073" cy="3240000"/>
          </a:xfrm>
          <a:prstGeom prst="rect">
            <a:avLst/>
          </a:prstGeom>
        </p:spPr>
      </p:pic>
      <p:sp>
        <p:nvSpPr>
          <p:cNvPr id="13" name="Rectangular Callout 12"/>
          <p:cNvSpPr/>
          <p:nvPr/>
        </p:nvSpPr>
        <p:spPr>
          <a:xfrm>
            <a:off x="912386" y="1636651"/>
            <a:ext cx="2754388" cy="1162762"/>
          </a:xfrm>
          <a:prstGeom prst="wedgeRectCallout">
            <a:avLst>
              <a:gd name="adj1" fmla="val 51661"/>
              <a:gd name="adj2" fmla="val 86790"/>
            </a:avLst>
          </a:prstGeom>
          <a:solidFill>
            <a:srgbClr val="BDD7EE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Write the </a:t>
            </a:r>
            <a:r>
              <a:rPr lang="en-US" sz="2800" dirty="0">
                <a:solidFill>
                  <a:srgbClr val="FF0000"/>
                </a:solidFill>
              </a:rPr>
              <a:t>nouns</a:t>
            </a:r>
            <a:r>
              <a:rPr lang="en-US" sz="2800" dirty="0"/>
              <a:t> on this page.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213693" y="5146872"/>
            <a:ext cx="3351796" cy="1015663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660066"/>
                </a:solidFill>
              </a:rPr>
              <a:t>Hint! </a:t>
            </a:r>
          </a:p>
          <a:p>
            <a:pPr algn="ctr"/>
            <a:r>
              <a:rPr lang="en-US" sz="2000" b="1" dirty="0">
                <a:solidFill>
                  <a:srgbClr val="660066"/>
                </a:solidFill>
              </a:rPr>
              <a:t>There are five.</a:t>
            </a:r>
          </a:p>
          <a:p>
            <a:pPr algn="ctr"/>
            <a:r>
              <a:rPr lang="en-US" sz="2000" b="1" dirty="0">
                <a:solidFill>
                  <a:srgbClr val="660066"/>
                </a:solidFill>
              </a:rPr>
              <a:t>Have you found them all? </a:t>
            </a:r>
          </a:p>
        </p:txBody>
      </p:sp>
    </p:spTree>
    <p:extLst>
      <p:ext uri="{BB962C8B-B14F-4D97-AF65-F5344CB8AC3E}">
        <p14:creationId xmlns:p14="http://schemas.microsoft.com/office/powerpoint/2010/main" val="225599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13964" y="689230"/>
            <a:ext cx="2785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Adjectives</a:t>
            </a:r>
            <a:endParaRPr lang="en-GB" sz="3200" dirty="0"/>
          </a:p>
        </p:txBody>
      </p:sp>
      <p:sp>
        <p:nvSpPr>
          <p:cNvPr id="7" name="Rectangle 6"/>
          <p:cNvSpPr/>
          <p:nvPr/>
        </p:nvSpPr>
        <p:spPr>
          <a:xfrm>
            <a:off x="506437" y="464234"/>
            <a:ext cx="11141612" cy="5852160"/>
          </a:xfrm>
          <a:prstGeom prst="rect">
            <a:avLst/>
          </a:prstGeom>
          <a:noFill/>
          <a:ln w="63500" cmpd="dbl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3567452" y="4783981"/>
            <a:ext cx="65295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>
                <a:solidFill>
                  <a:srgbClr val="0000FF"/>
                </a:solidFill>
              </a:rPr>
              <a:t>You can have several adjectives together</a:t>
            </a:r>
            <a:r>
              <a:rPr lang="mr-IN" sz="2800" i="1" dirty="0">
                <a:solidFill>
                  <a:srgbClr val="0000FF"/>
                </a:solidFill>
              </a:rPr>
              <a:t>…</a:t>
            </a:r>
            <a:r>
              <a:rPr lang="en-GB" sz="2800" i="1" dirty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96472" y="1449294"/>
            <a:ext cx="467658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An </a:t>
            </a:r>
            <a:r>
              <a:rPr lang="en-GB" sz="2800" b="1" dirty="0">
                <a:solidFill>
                  <a:srgbClr val="990099"/>
                </a:solidFill>
              </a:rPr>
              <a:t>adjective</a:t>
            </a:r>
            <a:r>
              <a:rPr lang="en-GB" sz="2800" dirty="0"/>
              <a:t> describes a </a:t>
            </a:r>
            <a:r>
              <a:rPr lang="en-GB" sz="2800" dirty="0">
                <a:solidFill>
                  <a:srgbClr val="FF0000"/>
                </a:solidFill>
              </a:rPr>
              <a:t>noun</a:t>
            </a:r>
            <a:r>
              <a:rPr lang="en-GB" sz="2800" dirty="0"/>
              <a:t>.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02234" y="2121646"/>
            <a:ext cx="57672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990099"/>
                </a:solidFill>
              </a:rPr>
              <a:t>Adjectives</a:t>
            </a:r>
            <a:r>
              <a:rPr lang="en-GB" sz="2800" dirty="0">
                <a:solidFill>
                  <a:srgbClr val="0000FF"/>
                </a:solidFill>
              </a:rPr>
              <a:t> </a:t>
            </a:r>
            <a:r>
              <a:rPr lang="en-GB" sz="2800" dirty="0">
                <a:solidFill>
                  <a:srgbClr val="000000"/>
                </a:solidFill>
              </a:rPr>
              <a:t>can come beside the </a:t>
            </a:r>
            <a:r>
              <a:rPr lang="en-GB" sz="2800" dirty="0">
                <a:solidFill>
                  <a:srgbClr val="FF0000"/>
                </a:solidFill>
              </a:rPr>
              <a:t>noun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22570" y="3954114"/>
            <a:ext cx="1497382" cy="523220"/>
          </a:xfrm>
          <a:prstGeom prst="rect">
            <a:avLst/>
          </a:prstGeom>
          <a:solidFill>
            <a:srgbClr val="BDD7EE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creature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385014" y="2854747"/>
            <a:ext cx="1596194" cy="523220"/>
          </a:xfrm>
          <a:prstGeom prst="rect">
            <a:avLst/>
          </a:prstGeom>
          <a:solidFill>
            <a:srgbClr val="BDD7EE"/>
          </a:solidFill>
          <a:ln w="6350" cmpd="sng"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tentacles.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577678" y="2855105"/>
            <a:ext cx="1900257" cy="523220"/>
          </a:xfrm>
          <a:prstGeom prst="rect">
            <a:avLst/>
          </a:prstGeom>
          <a:solidFill>
            <a:srgbClr val="BDD7EE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waved its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11661" y="2122363"/>
            <a:ext cx="52742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00FF"/>
                </a:solidFill>
              </a:rPr>
              <a:t> </a:t>
            </a:r>
            <a:r>
              <a:rPr lang="en-GB" sz="2800" dirty="0">
                <a:solidFill>
                  <a:srgbClr val="000000"/>
                </a:solidFill>
              </a:rPr>
              <a:t>or they can complete a sentence.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28344" y="2858001"/>
            <a:ext cx="875550" cy="523220"/>
          </a:xfrm>
          <a:prstGeom prst="rect">
            <a:avLst/>
          </a:prstGeom>
          <a:solidFill>
            <a:srgbClr val="BDD7EE"/>
          </a:solidFill>
          <a:ln w="6350" cmpd="sng"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The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005579" y="3961336"/>
            <a:ext cx="3408207" cy="523220"/>
          </a:xfrm>
          <a:prstGeom prst="rect">
            <a:avLst/>
          </a:prstGeom>
          <a:solidFill>
            <a:srgbClr val="BDD7EE"/>
          </a:solidFill>
          <a:ln w="6350" cmpd="sng"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990099"/>
                </a:solidFill>
              </a:rPr>
              <a:t>intelligent</a:t>
            </a:r>
            <a:r>
              <a:rPr lang="en-US" sz="2800" b="1" dirty="0">
                <a:solidFill>
                  <a:srgbClr val="FF3399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but</a:t>
            </a:r>
            <a:r>
              <a:rPr lang="en-US" sz="2800" b="1" dirty="0">
                <a:solidFill>
                  <a:srgbClr val="FF3399"/>
                </a:solidFill>
              </a:rPr>
              <a:t> </a:t>
            </a:r>
            <a:r>
              <a:rPr lang="en-US" sz="2800" b="1" dirty="0">
                <a:solidFill>
                  <a:srgbClr val="990099"/>
                </a:solidFill>
              </a:rPr>
              <a:t>scared</a:t>
            </a:r>
            <a:r>
              <a:rPr lang="en-US" sz="2800" b="1" dirty="0">
                <a:solidFill>
                  <a:schemeClr val="tx1"/>
                </a:solidFill>
              </a:rPr>
              <a:t>.</a:t>
            </a:r>
            <a:r>
              <a:rPr lang="en-US" sz="2800" dirty="0">
                <a:solidFill>
                  <a:srgbClr val="FF3399"/>
                </a:solidFill>
              </a:rPr>
              <a:t>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52498" y="2857379"/>
            <a:ext cx="1013479" cy="523220"/>
          </a:xfrm>
          <a:prstGeom prst="rect">
            <a:avLst/>
          </a:prstGeom>
          <a:solidFill>
            <a:srgbClr val="BDD7EE"/>
          </a:solidFill>
          <a:ln w="6350" cmpd="sng"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alien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69940" y="2862065"/>
            <a:ext cx="2010688" cy="523220"/>
          </a:xfrm>
          <a:prstGeom prst="rect">
            <a:avLst/>
          </a:prstGeom>
          <a:solidFill>
            <a:srgbClr val="BDD7EE"/>
          </a:solidFill>
          <a:ln w="6350" cmpd="sng"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990099"/>
                </a:solidFill>
              </a:rPr>
              <a:t>small</a:t>
            </a:r>
            <a:r>
              <a:rPr lang="en-US" sz="2800" b="1" dirty="0">
                <a:solidFill>
                  <a:schemeClr val="tx1"/>
                </a:solidFill>
              </a:rPr>
              <a:t>,</a:t>
            </a:r>
            <a:r>
              <a:rPr lang="en-US" sz="2800" b="1" dirty="0">
                <a:solidFill>
                  <a:srgbClr val="990099"/>
                </a:solidFill>
              </a:rPr>
              <a:t> green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431838" y="3957846"/>
            <a:ext cx="1598461" cy="523220"/>
          </a:xfrm>
          <a:prstGeom prst="rect">
            <a:avLst/>
          </a:prstGeom>
          <a:solidFill>
            <a:srgbClr val="BDD7EE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seemed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8307253" y="5429992"/>
            <a:ext cx="3276889" cy="596679"/>
          </a:xfrm>
          <a:prstGeom prst="wedgeRoundRectCallout">
            <a:avLst>
              <a:gd name="adj1" fmla="val 38586"/>
              <a:gd name="adj2" fmla="val -94318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The small</a:t>
            </a:r>
            <a:r>
              <a:rPr lang="en-US" sz="2800" b="1" dirty="0">
                <a:solidFill>
                  <a:srgbClr val="FF0000"/>
                </a:solidFill>
              </a:rPr>
              <a:t>,</a:t>
            </a:r>
            <a:r>
              <a:rPr lang="en-US" sz="2400" dirty="0"/>
              <a:t> green alien</a:t>
            </a:r>
            <a:r>
              <a:rPr lang="mr-IN" sz="2400" dirty="0"/>
              <a:t>…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3762510" y="5395366"/>
            <a:ext cx="45447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>
                <a:solidFill>
                  <a:srgbClr val="0000FF"/>
                </a:solidFill>
              </a:rPr>
              <a:t>But then you need a comma.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142992" y="3958778"/>
            <a:ext cx="875550" cy="523220"/>
          </a:xfrm>
          <a:prstGeom prst="rect">
            <a:avLst/>
          </a:prstGeom>
          <a:solidFill>
            <a:srgbClr val="BDD7EE"/>
          </a:solidFill>
          <a:ln w="6350" cmpd="sng"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The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74C3BE0-33F3-49F8-B655-FF3326A0614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868" y="3023889"/>
            <a:ext cx="2876509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620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/>
      <p:bldP spid="9" grpId="0" animBg="1"/>
      <p:bldP spid="10" grpId="0" animBg="1"/>
      <p:bldP spid="11" grpId="0" animBg="1"/>
      <p:bldP spid="5" grpId="0"/>
      <p:bldP spid="20" grpId="0" animBg="1"/>
      <p:bldP spid="21" grpId="0" animBg="1"/>
      <p:bldP spid="26" grpId="0" animBg="1"/>
      <p:bldP spid="16" grpId="0" animBg="1"/>
      <p:bldP spid="16" grpId="1" animBg="1"/>
      <p:bldP spid="23" grpId="0" animBg="1"/>
      <p:bldP spid="12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506437" y="464234"/>
            <a:ext cx="11141612" cy="5852160"/>
          </a:xfrm>
          <a:prstGeom prst="rect">
            <a:avLst/>
          </a:prstGeom>
          <a:noFill/>
          <a:ln w="63500" cmpd="dbl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719904" y="1457647"/>
            <a:ext cx="6760231" cy="4755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660066"/>
                </a:solidFill>
              </a:rPr>
              <a:t>I’d suspected for some time.</a:t>
            </a:r>
          </a:p>
          <a:p>
            <a:r>
              <a:rPr lang="en-US" sz="2400" dirty="0">
                <a:solidFill>
                  <a:srgbClr val="660066"/>
                </a:solidFill>
              </a:rPr>
              <a:t>I finally got up the courage</a:t>
            </a:r>
          </a:p>
          <a:p>
            <a:r>
              <a:rPr lang="en-US" sz="2400" dirty="0">
                <a:solidFill>
                  <a:srgbClr val="660066"/>
                </a:solidFill>
              </a:rPr>
              <a:t>to talk to him about it.</a:t>
            </a:r>
          </a:p>
          <a:p>
            <a:endParaRPr lang="en-US" sz="900" dirty="0">
              <a:solidFill>
                <a:srgbClr val="660066"/>
              </a:solidFill>
            </a:endParaRPr>
          </a:p>
          <a:p>
            <a:r>
              <a:rPr lang="en-US" sz="2400" dirty="0">
                <a:solidFill>
                  <a:srgbClr val="660066"/>
                </a:solidFill>
              </a:rPr>
              <a:t>I think you’re an alien, I told him.</a:t>
            </a:r>
          </a:p>
          <a:p>
            <a:endParaRPr lang="en-US" sz="900" dirty="0">
              <a:solidFill>
                <a:srgbClr val="660066"/>
              </a:solidFill>
            </a:endParaRPr>
          </a:p>
          <a:p>
            <a:r>
              <a:rPr lang="en-US" sz="2400" dirty="0">
                <a:solidFill>
                  <a:srgbClr val="660066"/>
                </a:solidFill>
              </a:rPr>
              <a:t>Nonsense, he said. Why do you think that?</a:t>
            </a:r>
          </a:p>
          <a:p>
            <a:endParaRPr lang="en-US" sz="900" dirty="0">
              <a:solidFill>
                <a:srgbClr val="660066"/>
              </a:solidFill>
            </a:endParaRPr>
          </a:p>
          <a:p>
            <a:r>
              <a:rPr lang="en-US" sz="2400" dirty="0">
                <a:solidFill>
                  <a:srgbClr val="660066"/>
                </a:solidFill>
              </a:rPr>
              <a:t>You’re bald. You don’t have any hair anywhere.</a:t>
            </a:r>
          </a:p>
          <a:p>
            <a:endParaRPr lang="en-US" sz="900" dirty="0">
              <a:solidFill>
                <a:srgbClr val="660066"/>
              </a:solidFill>
            </a:endParaRPr>
          </a:p>
          <a:p>
            <a:r>
              <a:rPr lang="en-US" sz="2400" dirty="0">
                <a:solidFill>
                  <a:srgbClr val="660066"/>
                </a:solidFill>
              </a:rPr>
              <a:t>That’s not unusual, he said.</a:t>
            </a:r>
          </a:p>
          <a:p>
            <a:endParaRPr lang="en-US" sz="900" dirty="0">
              <a:solidFill>
                <a:srgbClr val="660066"/>
              </a:solidFill>
            </a:endParaRPr>
          </a:p>
          <a:p>
            <a:r>
              <a:rPr lang="en-US" sz="2400" dirty="0">
                <a:solidFill>
                  <a:srgbClr val="660066"/>
                </a:solidFill>
              </a:rPr>
              <a:t>Well, you’ve got one green eye and one blue one.</a:t>
            </a:r>
          </a:p>
          <a:p>
            <a:endParaRPr lang="en-US" sz="900" dirty="0">
              <a:solidFill>
                <a:srgbClr val="660066"/>
              </a:solidFill>
            </a:endParaRPr>
          </a:p>
          <a:p>
            <a:r>
              <a:rPr lang="en-US" sz="2400" dirty="0">
                <a:solidFill>
                  <a:srgbClr val="660066"/>
                </a:solidFill>
              </a:rPr>
              <a:t>That doesn’t make me an alien, he replied.  </a:t>
            </a:r>
          </a:p>
          <a:p>
            <a:endParaRPr lang="en-US" sz="900" dirty="0">
              <a:solidFill>
                <a:srgbClr val="660066"/>
              </a:solidFill>
            </a:endParaRPr>
          </a:p>
          <a:p>
            <a:r>
              <a:rPr lang="en-US" sz="2400" dirty="0">
                <a:solidFill>
                  <a:srgbClr val="660066"/>
                </a:solidFill>
              </a:rPr>
              <a:t>You can make the toaster work without turning it on.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679711" y="604093"/>
            <a:ext cx="6274007" cy="78130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800" b="1" dirty="0">
                <a:solidFill>
                  <a:srgbClr val="0000FF"/>
                </a:solidFill>
              </a:rPr>
              <a:t>My Step-Dad is an Alien</a:t>
            </a:r>
          </a:p>
        </p:txBody>
      </p:sp>
      <p:pic>
        <p:nvPicPr>
          <p:cNvPr id="11" name="Picture 10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756697" y="3438680"/>
            <a:ext cx="1717260" cy="269518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170398" y="1486996"/>
            <a:ext cx="436728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660066"/>
                </a:solidFill>
              </a:rPr>
              <a:t>That’s just a trick, he smiled</a:t>
            </a:r>
            <a:r>
              <a:rPr lang="en-US" sz="2400" dirty="0"/>
              <a:t>.</a:t>
            </a:r>
          </a:p>
          <a:p>
            <a:endParaRPr lang="en-US" sz="900" dirty="0"/>
          </a:p>
          <a:p>
            <a:r>
              <a:rPr lang="en-US" sz="2400" dirty="0">
                <a:solidFill>
                  <a:srgbClr val="660066"/>
                </a:solidFill>
              </a:rPr>
              <a:t>Sometimes I hear you talking to Mum in a weird alien-language.</a:t>
            </a:r>
          </a:p>
          <a:p>
            <a:endParaRPr lang="en-US" sz="900" dirty="0">
              <a:solidFill>
                <a:srgbClr val="660066"/>
              </a:solidFill>
            </a:endParaRPr>
          </a:p>
          <a:p>
            <a:r>
              <a:rPr lang="en-US" sz="2400" dirty="0">
                <a:solidFill>
                  <a:srgbClr val="660066"/>
                </a:solidFill>
              </a:rPr>
              <a:t>I’m learning Greek</a:t>
            </a:r>
            <a:r>
              <a:rPr lang="mr-IN" sz="2400" dirty="0">
                <a:solidFill>
                  <a:srgbClr val="660066"/>
                </a:solidFill>
              </a:rPr>
              <a:t>…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7000043" y="3516130"/>
            <a:ext cx="2446917" cy="1951684"/>
            <a:chOff x="7325266" y="3918856"/>
            <a:chExt cx="2121694" cy="1548957"/>
          </a:xfrm>
        </p:grpSpPr>
        <p:sp>
          <p:nvSpPr>
            <p:cNvPr id="9" name="Oval Callout 8"/>
            <p:cNvSpPr/>
            <p:nvPr/>
          </p:nvSpPr>
          <p:spPr>
            <a:xfrm>
              <a:off x="7325266" y="3918856"/>
              <a:ext cx="2121694" cy="1548957"/>
            </a:xfrm>
            <a:prstGeom prst="wedgeEllipseCallout">
              <a:avLst>
                <a:gd name="adj1" fmla="val -53426"/>
                <a:gd name="adj2" fmla="val -64583"/>
              </a:avLst>
            </a:prstGeom>
            <a:solidFill>
              <a:schemeClr val="accent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573057" y="4120221"/>
              <a:ext cx="1780984" cy="9526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660066"/>
                  </a:solidFill>
                </a:rPr>
                <a:t>What about your scaly, blue tail?</a:t>
              </a:r>
            </a:p>
          </p:txBody>
        </p:sp>
      </p:grpSp>
      <p:cxnSp>
        <p:nvCxnSpPr>
          <p:cNvPr id="17" name="Straight Connector 16"/>
          <p:cNvCxnSpPr/>
          <p:nvPr/>
        </p:nvCxnSpPr>
        <p:spPr>
          <a:xfrm flipV="1">
            <a:off x="3592942" y="1889726"/>
            <a:ext cx="696907" cy="15490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3079409" y="2245985"/>
            <a:ext cx="1117520" cy="12995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2785159" y="3110905"/>
            <a:ext cx="696907" cy="15490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771872" y="3624556"/>
            <a:ext cx="1241415" cy="12994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4769940" y="4086746"/>
            <a:ext cx="555057" cy="17985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4227902" y="5124548"/>
            <a:ext cx="384702" cy="2494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3946670" y="5651192"/>
            <a:ext cx="696907" cy="15490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066391" y="6118374"/>
            <a:ext cx="944696" cy="1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8716611" y="1902720"/>
            <a:ext cx="696907" cy="15490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7229877" y="2770135"/>
            <a:ext cx="696907" cy="15490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9274137" y="2772630"/>
            <a:ext cx="1907348" cy="28484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8827488" y="3312270"/>
            <a:ext cx="802846" cy="17984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8313954" y="4954162"/>
            <a:ext cx="467074" cy="2495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805315" y="619582"/>
            <a:ext cx="1595142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Nouns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9059790" y="632576"/>
            <a:ext cx="2289582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990099"/>
                </a:solidFill>
              </a:rPr>
              <a:t>Adjectives</a:t>
            </a:r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1626117" y="4135711"/>
            <a:ext cx="681419" cy="1"/>
          </a:xfrm>
          <a:prstGeom prst="line">
            <a:avLst/>
          </a:prstGeom>
          <a:ln w="38100" cmpd="sng">
            <a:solidFill>
              <a:srgbClr val="99009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2119227" y="4615887"/>
            <a:ext cx="993624" cy="12997"/>
          </a:xfrm>
          <a:prstGeom prst="line">
            <a:avLst/>
          </a:prstGeom>
          <a:ln w="38100" cmpd="sng">
            <a:solidFill>
              <a:srgbClr val="99009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3373660" y="5127042"/>
            <a:ext cx="838755" cy="12996"/>
          </a:xfrm>
          <a:prstGeom prst="line">
            <a:avLst/>
          </a:prstGeom>
          <a:ln w="38100" cmpd="sng">
            <a:solidFill>
              <a:srgbClr val="99009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5727656" y="5124547"/>
            <a:ext cx="681419" cy="1"/>
          </a:xfrm>
          <a:prstGeom prst="line">
            <a:avLst/>
          </a:prstGeom>
          <a:ln w="38100" cmpd="sng">
            <a:solidFill>
              <a:srgbClr val="99009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8499797" y="2785625"/>
            <a:ext cx="681419" cy="1"/>
          </a:xfrm>
          <a:prstGeom prst="line">
            <a:avLst/>
          </a:prstGeom>
          <a:ln w="38100" cmpd="sng">
            <a:solidFill>
              <a:srgbClr val="99009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7681463" y="4938673"/>
            <a:ext cx="570544" cy="2495"/>
          </a:xfrm>
          <a:prstGeom prst="line">
            <a:avLst/>
          </a:prstGeom>
          <a:ln w="38100" cmpd="sng">
            <a:solidFill>
              <a:srgbClr val="99009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8252008" y="4522950"/>
            <a:ext cx="807782" cy="12996"/>
          </a:xfrm>
          <a:prstGeom prst="line">
            <a:avLst/>
          </a:prstGeom>
          <a:ln w="38100" cmpd="sng">
            <a:solidFill>
              <a:srgbClr val="99009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2171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008916" y="4834742"/>
            <a:ext cx="2401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rgbClr val="990099"/>
                </a:solidFill>
              </a:rPr>
              <a:t>Adjectives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6274" y="4854613"/>
            <a:ext cx="38472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rgbClr val="00FF00"/>
                </a:solidFill>
              </a:rPr>
              <a:t>Being specific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96561" y="837054"/>
            <a:ext cx="19581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rgbClr val="FF0000"/>
                </a:solidFill>
              </a:rPr>
              <a:t>Nouns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124297" y="837054"/>
            <a:ext cx="21711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rgbClr val="00B0F0"/>
                </a:solidFill>
              </a:rPr>
              <a:t>Adverbs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793256" y="783309"/>
            <a:ext cx="25679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rgbClr val="0000FF"/>
                </a:solidFill>
              </a:rPr>
              <a:t>Describing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06437" y="464234"/>
            <a:ext cx="11141612" cy="5852160"/>
          </a:xfrm>
          <a:prstGeom prst="rect">
            <a:avLst/>
          </a:prstGeom>
          <a:noFill/>
          <a:ln w="63500" cmpd="dbl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106243" y="4867405"/>
            <a:ext cx="2465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3399"/>
                </a:solidFill>
              </a:rPr>
              <a:t>Imagining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47578" y="5542628"/>
            <a:ext cx="4136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accent4">
                    <a:lumMod val="50000"/>
                  </a:schemeClr>
                </a:solidFill>
              </a:rPr>
              <a:t>Creating a picture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9FE2AF5-9151-448C-9366-30B613BB68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925" y="2084407"/>
            <a:ext cx="5230843" cy="14400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DCF6ED8-B2B1-43FD-9254-1076C786715F}"/>
              </a:ext>
            </a:extLst>
          </p:cNvPr>
          <p:cNvSpPr/>
          <p:nvPr/>
        </p:nvSpPr>
        <p:spPr>
          <a:xfrm>
            <a:off x="2728474" y="1786597"/>
            <a:ext cx="6485863" cy="313688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2923405" y="359931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GB" dirty="0"/>
          </a:p>
          <a:p>
            <a:pPr algn="ctr"/>
            <a:r>
              <a:rPr lang="en-GB" dirty="0"/>
              <a:t>Explore more Hamilton Trust Learning Materials at </a:t>
            </a:r>
            <a:r>
              <a:rPr lang="en-GB" dirty="0">
                <a:hlinkClick r:id="rId4"/>
              </a:rPr>
              <a:t>https://wrht.org.uk/hamilton</a:t>
            </a:r>
            <a:r>
              <a:rPr lang="en-GB" dirty="0">
                <a:hlinkClick r:id="rId5"/>
              </a:rPr>
              <a:t>/</a:t>
            </a:r>
            <a:r>
              <a:rPr lang="en-GB" dirty="0"/>
              <a:t> 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2326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1" grpId="0"/>
      <p:bldP spid="14" grpId="0"/>
      <p:bldP spid="15" grpId="0"/>
      <p:bldP spid="3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11166</TotalTime>
  <Words>388</Words>
  <Application>Microsoft Office PowerPoint</Application>
  <PresentationFormat>Widescreen</PresentationFormat>
  <Paragraphs>105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Mangal</vt:lpstr>
      <vt:lpstr>Office Theme</vt:lpstr>
      <vt:lpstr>A l i e n s</vt:lpstr>
      <vt:lpstr>PowerPoint Presentation</vt:lpstr>
      <vt:lpstr>Identify the nouns</vt:lpstr>
      <vt:lpstr>Identify the nouns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Pronouns</dc:title>
  <dc:creator>Deidre Holes</dc:creator>
  <cp:lastModifiedBy>HP</cp:lastModifiedBy>
  <cp:revision>189</cp:revision>
  <dcterms:created xsi:type="dcterms:W3CDTF">2013-08-23T07:43:20Z</dcterms:created>
  <dcterms:modified xsi:type="dcterms:W3CDTF">2020-05-11T16:56:31Z</dcterms:modified>
</cp:coreProperties>
</file>