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305" r:id="rId3"/>
    <p:sldId id="280" r:id="rId4"/>
    <p:sldId id="281" r:id="rId5"/>
    <p:sldId id="306" r:id="rId6"/>
    <p:sldId id="285" r:id="rId7"/>
    <p:sldId id="310" r:id="rId8"/>
    <p:sldId id="287" r:id="rId9"/>
    <p:sldId id="312" r:id="rId10"/>
    <p:sldId id="313" r:id="rId11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D9D9"/>
    <a:srgbClr val="B7B7FF"/>
    <a:srgbClr val="9B9BFF"/>
    <a:srgbClr val="7030A0"/>
    <a:srgbClr val="FF0066"/>
    <a:srgbClr val="FF6600"/>
    <a:srgbClr val="FF7D7D"/>
    <a:srgbClr val="FFABCD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291" autoAdjust="0"/>
  </p:normalViewPr>
  <p:slideViewPr>
    <p:cSldViewPr snapToGrid="0">
      <p:cViewPr varScale="1">
        <p:scale>
          <a:sx n="50" d="100"/>
          <a:sy n="50" d="100"/>
        </p:scale>
        <p:origin x="845" y="43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42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8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67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70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6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900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47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4a"/><Relationship Id="rId7" Type="http://schemas.openxmlformats.org/officeDocument/2006/relationships/image" Target="../media/image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9.m4a"/><Relationship Id="rId7" Type="http://schemas.openxmlformats.org/officeDocument/2006/relationships/image" Target="../media/image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jp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2.m4a"/><Relationship Id="rId7" Type="http://schemas.openxmlformats.org/officeDocument/2006/relationships/image" Target="../media/image9.jp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image" Target="../media/image6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image" Target="../media/image10.jpeg"/><Relationship Id="rId5" Type="http://schemas.microsoft.com/office/2007/relationships/media" Target="../media/media15.m4a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0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Adverbials and Fronted Adverbials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Animals in Captivity</a:t>
            </a:r>
            <a:endParaRPr lang="en-GB" sz="4800" i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9EFEA-B7F2-4D40-A6B8-2DA9599808C1}"/>
              </a:ext>
            </a:extLst>
          </p:cNvPr>
          <p:cNvSpPr/>
          <p:nvPr/>
        </p:nvSpPr>
        <p:spPr>
          <a:xfrm>
            <a:off x="414549" y="1968596"/>
            <a:ext cx="11038698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think these animals have in common?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82431906-17B6-4E0B-B808-95CB509150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89" y="2476060"/>
            <a:ext cx="2219809" cy="2481774"/>
          </a:xfrm>
          <a:prstGeom prst="rect">
            <a:avLst/>
          </a:prstGeom>
        </p:spPr>
      </p:pic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664C616A-0D22-416A-A71D-C93336E8CC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859" y="2476060"/>
            <a:ext cx="1654516" cy="2481774"/>
          </a:xfrm>
          <a:prstGeom prst="rect">
            <a:avLst/>
          </a:prstGeom>
        </p:spPr>
      </p:pic>
      <p:pic>
        <p:nvPicPr>
          <p:cNvPr id="7" name="Picture 6" descr="A close up of a reptile&#10;&#10;Description automatically generated">
            <a:extLst>
              <a:ext uri="{FF2B5EF4-FFF2-40B4-BE49-F238E27FC236}">
                <a16:creationId xmlns:a16="http://schemas.microsoft.com/office/drawing/2014/main" id="{218661AF-E7CA-4FC9-A43A-54D73C5D9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845" y="2476060"/>
            <a:ext cx="2219809" cy="2481773"/>
          </a:xfrm>
          <a:prstGeom prst="rect">
            <a:avLst/>
          </a:prstGeom>
        </p:spPr>
      </p:pic>
      <p:pic>
        <p:nvPicPr>
          <p:cNvPr id="4" name="Picture 3" descr="A bird standing on a lush green field&#10;&#10;Description automatically generated">
            <a:extLst>
              <a:ext uri="{FF2B5EF4-FFF2-40B4-BE49-F238E27FC236}">
                <a16:creationId xmlns:a16="http://schemas.microsoft.com/office/drawing/2014/main" id="{D130DBA4-739A-4327-BC07-2ECDFFC394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88" y="2476060"/>
            <a:ext cx="1654516" cy="2502629"/>
          </a:xfrm>
          <a:prstGeom prst="rect">
            <a:avLst/>
          </a:prstGeom>
        </p:spPr>
      </p:pic>
      <p:pic>
        <p:nvPicPr>
          <p:cNvPr id="12" name="Picture 11" descr="A close up of a wolf&#10;&#10;Description automatically generated">
            <a:extLst>
              <a:ext uri="{FF2B5EF4-FFF2-40B4-BE49-F238E27FC236}">
                <a16:creationId xmlns:a16="http://schemas.microsoft.com/office/drawing/2014/main" id="{05BCA0B6-8D0C-4743-9DBB-1E800B0DCA7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3838" y="2455204"/>
            <a:ext cx="2219809" cy="24817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D85AF3-C317-4CC0-8DE9-FF1E1D850D14}"/>
              </a:ext>
            </a:extLst>
          </p:cNvPr>
          <p:cNvSpPr/>
          <p:nvPr/>
        </p:nvSpPr>
        <p:spPr>
          <a:xfrm>
            <a:off x="414549" y="5180280"/>
            <a:ext cx="11038698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registered exotic pets in the UK.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370895-7F6B-C94A-B986-E03DD32CF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00847" y="1111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0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Adverbials and Fronted Adverbials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Animals in Captivity</a:t>
            </a:r>
            <a:endParaRPr lang="en-GB" sz="4800" i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9EFEA-B7F2-4D40-A6B8-2DA9599808C1}"/>
              </a:ext>
            </a:extLst>
          </p:cNvPr>
          <p:cNvSpPr/>
          <p:nvPr/>
        </p:nvSpPr>
        <p:spPr>
          <a:xfrm>
            <a:off x="414549" y="1968596"/>
            <a:ext cx="11038698" cy="252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UK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thousands of exotic animals live </a:t>
            </a: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pets in family homes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Surprisingly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these pets include crocodiles, lemurs and tigers.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owners choose them </a:t>
            </a: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their beautiful appearance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meaning to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people can cause distress </a:t>
            </a: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their pets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animals struggle </a:t>
            </a: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human owners.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82431906-17B6-4E0B-B808-95CB509150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438" y="3725297"/>
            <a:ext cx="2219809" cy="2481774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57AAF2-1919-8B42-890E-7EE5BD7CB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0265" y="101219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A85C17-2064-D741-8E38-F885FFBB50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69989" y="26057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340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 word,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 phrase,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 a clause.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u="sng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9872" y="3802950"/>
            <a:ext cx="2625213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unfortunately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73190" y="3783509"/>
            <a:ext cx="2930737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in the wild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36645" y="5257919"/>
            <a:ext cx="4191900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as they adapt to captivity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02C582D-8F88-9749-B0EA-38A9C745C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1876" y="7889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questions…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048042" y="2310972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48042" y="3390314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8041" y="4469656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9F678-543E-45E3-A4DA-5A77EB07A3E1}"/>
              </a:ext>
            </a:extLst>
          </p:cNvPr>
          <p:cNvSpPr txBox="1"/>
          <p:nvPr/>
        </p:nvSpPr>
        <p:spPr>
          <a:xfrm>
            <a:off x="790463" y="2761087"/>
            <a:ext cx="3024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u="sng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F83450-9715-4C09-8583-0066D767B7FC}"/>
              </a:ext>
            </a:extLst>
          </p:cNvPr>
          <p:cNvSpPr/>
          <p:nvPr/>
        </p:nvSpPr>
        <p:spPr>
          <a:xfrm>
            <a:off x="7799840" y="2407045"/>
            <a:ext cx="360169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Tigers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hunt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in the wild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8CFE7-DA10-4F39-8270-018EBFFD282A}"/>
              </a:ext>
            </a:extLst>
          </p:cNvPr>
          <p:cNvSpPr/>
          <p:nvPr/>
        </p:nvSpPr>
        <p:spPr>
          <a:xfrm>
            <a:off x="7799840" y="4469656"/>
            <a:ext cx="3834142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Tigers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hunt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with cunning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DFD20-D445-4039-980D-0670B1539784}"/>
              </a:ext>
            </a:extLst>
          </p:cNvPr>
          <p:cNvSpPr/>
          <p:nvPr/>
        </p:nvSpPr>
        <p:spPr>
          <a:xfrm>
            <a:off x="7799840" y="3504503"/>
            <a:ext cx="360169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Tigers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hunt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at night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F00D8D4-9B46-3F48-8E23-DFFA6DF9A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6767" y="10720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294" y="558071"/>
            <a:ext cx="10225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can be placed before and after the main clause.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7CD53-68A7-4592-B655-E9BE5F53DCF8}"/>
              </a:ext>
            </a:extLst>
          </p:cNvPr>
          <p:cNvSpPr/>
          <p:nvPr/>
        </p:nvSpPr>
        <p:spPr>
          <a:xfrm>
            <a:off x="1244054" y="2370136"/>
            <a:ext cx="863338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For much of the day</a:t>
            </a:r>
            <a:r>
              <a:rPr lang="en-GB" sz="2800" i="1" dirty="0">
                <a:latin typeface="+mj-lt"/>
              </a:rPr>
              <a:t>, 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Lemurs forage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in the wild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3C8361-2637-414F-9304-AD402CB6B1BF}"/>
              </a:ext>
            </a:extLst>
          </p:cNvPr>
          <p:cNvSpPr/>
          <p:nvPr/>
        </p:nvSpPr>
        <p:spPr>
          <a:xfrm>
            <a:off x="1244054" y="3041987"/>
            <a:ext cx="974511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With nimble fingers</a:t>
            </a:r>
            <a:r>
              <a:rPr lang="en-GB" sz="2800" i="1" dirty="0">
                <a:latin typeface="+mj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lemurs forage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for fruit and small insects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69C84-45E9-4D83-A2DE-3C767E40579B}"/>
              </a:ext>
            </a:extLst>
          </p:cNvPr>
          <p:cNvSpPr/>
          <p:nvPr/>
        </p:nvSpPr>
        <p:spPr>
          <a:xfrm>
            <a:off x="1244054" y="3713838"/>
            <a:ext cx="83360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Up in trees</a:t>
            </a:r>
            <a:r>
              <a:rPr lang="en-GB" sz="2800" i="1" dirty="0">
                <a:latin typeface="+mj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Lemurs forage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with others nearby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65F02-5932-48DB-834A-33D36F38AD69}"/>
              </a:ext>
            </a:extLst>
          </p:cNvPr>
          <p:cNvSpPr/>
          <p:nvPr/>
        </p:nvSpPr>
        <p:spPr>
          <a:xfrm>
            <a:off x="4613931" y="1652786"/>
            <a:ext cx="2363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prstClr val="black"/>
                </a:solidFill>
              </a:rPr>
              <a:t>Lemurs forage.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E1AD86-C2AB-4DB2-A6D1-8863A782FB49}"/>
              </a:ext>
            </a:extLst>
          </p:cNvPr>
          <p:cNvSpPr txBox="1"/>
          <p:nvPr/>
        </p:nvSpPr>
        <p:spPr>
          <a:xfrm>
            <a:off x="763294" y="4832081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When an </a:t>
            </a:r>
            <a:r>
              <a:rPr lang="en-GB" sz="2400" dirty="0">
                <a:solidFill>
                  <a:srgbClr val="0000FF"/>
                </a:solidFill>
              </a:rPr>
              <a:t>adverbial</a:t>
            </a:r>
            <a:r>
              <a:rPr lang="en-GB" sz="2400" dirty="0"/>
              <a:t> appears in front of the sentence it is modifying…</a:t>
            </a:r>
          </a:p>
          <a:p>
            <a:pPr algn="ctr"/>
            <a:r>
              <a:rPr lang="en-GB" sz="2400" dirty="0"/>
              <a:t>it is called a </a:t>
            </a:r>
            <a:r>
              <a:rPr lang="en-GB" sz="2400" u="sng" dirty="0">
                <a:solidFill>
                  <a:srgbClr val="0000FF"/>
                </a:solidFill>
              </a:rPr>
              <a:t>fronted adverbial</a:t>
            </a:r>
            <a:r>
              <a:rPr lang="en-GB" sz="2400" b="1" dirty="0"/>
              <a:t>.</a:t>
            </a:r>
            <a:endParaRPr lang="en-GB" sz="4400" dirty="0">
              <a:effectLst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65DC7-D2C4-495C-BB0A-5C66E43A43E2}"/>
              </a:ext>
            </a:extLst>
          </p:cNvPr>
          <p:cNvCxnSpPr/>
          <p:nvPr/>
        </p:nvCxnSpPr>
        <p:spPr>
          <a:xfrm>
            <a:off x="1306046" y="3041987"/>
            <a:ext cx="280100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08D38D-3696-4B63-ACEF-594A9CEF80A4}"/>
              </a:ext>
            </a:extLst>
          </p:cNvPr>
          <p:cNvCxnSpPr/>
          <p:nvPr/>
        </p:nvCxnSpPr>
        <p:spPr>
          <a:xfrm>
            <a:off x="1306046" y="3713838"/>
            <a:ext cx="280100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2BC0EB-B1EE-4279-B103-F3FB83C2CC6B}"/>
              </a:ext>
            </a:extLst>
          </p:cNvPr>
          <p:cNvCxnSpPr/>
          <p:nvPr/>
        </p:nvCxnSpPr>
        <p:spPr>
          <a:xfrm>
            <a:off x="1306046" y="4385689"/>
            <a:ext cx="1548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350DE9-4B38-4131-BA56-0E30A8D1272B}"/>
              </a:ext>
            </a:extLst>
          </p:cNvPr>
          <p:cNvSpPr txBox="1"/>
          <p:nvPr/>
        </p:nvSpPr>
        <p:spPr>
          <a:xfrm>
            <a:off x="812147" y="5838264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Fronted adverbials </a:t>
            </a:r>
            <a:r>
              <a:rPr lang="en-GB" sz="2400" dirty="0"/>
              <a:t>are punctuated by a comma.</a:t>
            </a:r>
            <a:endParaRPr lang="en-GB" sz="4400" dirty="0">
              <a:effectLst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28D87D-5BBD-460F-AF58-9FE95C90709F}"/>
              </a:ext>
            </a:extLst>
          </p:cNvPr>
          <p:cNvCxnSpPr>
            <a:cxnSpLocks/>
          </p:cNvCxnSpPr>
          <p:nvPr/>
        </p:nvCxnSpPr>
        <p:spPr>
          <a:xfrm flipH="1" flipV="1">
            <a:off x="4233897" y="2921316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92BD6B-4265-4608-ABE2-93BA235F1D20}"/>
              </a:ext>
            </a:extLst>
          </p:cNvPr>
          <p:cNvCxnSpPr>
            <a:cxnSpLocks/>
          </p:cNvCxnSpPr>
          <p:nvPr/>
        </p:nvCxnSpPr>
        <p:spPr>
          <a:xfrm flipH="1" flipV="1">
            <a:off x="4169042" y="3582218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F1D92E-1469-427B-B7D1-BE1ABEE572E8}"/>
              </a:ext>
            </a:extLst>
          </p:cNvPr>
          <p:cNvCxnSpPr>
            <a:cxnSpLocks/>
          </p:cNvCxnSpPr>
          <p:nvPr/>
        </p:nvCxnSpPr>
        <p:spPr>
          <a:xfrm flipH="1" flipV="1">
            <a:off x="2916038" y="4280647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8F5EFBB-186D-8F4C-9391-5AA76C5C8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2770" y="1363206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0334B20-B5C1-C24B-9ACA-6983E082E2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2994" y="5663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0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2" grpId="0"/>
      <p:bldP spid="18" grpId="0" build="p"/>
      <p:bldP spid="2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often open with a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213482"/>
            <a:ext cx="6149173" cy="233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Some snakes can adapt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to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life in captivity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They live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in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special heat-controlled tanks.</a:t>
            </a:r>
            <a:endParaRPr lang="en-GB" sz="2400" i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wild animals</a:t>
            </a:r>
            <a:r>
              <a:rPr lang="en-GB" sz="2400" i="1" dirty="0">
                <a:latin typeface="+mj-lt"/>
              </a:rPr>
              <a:t>, these pets require special food.</a:t>
            </a:r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43423" y="5176911"/>
            <a:ext cx="614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 is part of the </a:t>
            </a:r>
            <a:r>
              <a:rPr lang="en-GB" sz="2400" dirty="0">
                <a:solidFill>
                  <a:srgbClr val="0000FF"/>
                </a:solidFill>
              </a:rPr>
              <a:t>adverbial</a:t>
            </a:r>
            <a:r>
              <a:rPr lang="en-GB" sz="2400" dirty="0"/>
              <a:t>.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at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until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283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above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below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inside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from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across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under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manner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with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like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8B679-E225-4A7B-A69B-68F93DB31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0" y="4952693"/>
            <a:ext cx="1319512" cy="135599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209C447-B6C5-446F-A527-4BAFAF48BCCB}"/>
              </a:ext>
            </a:extLst>
          </p:cNvPr>
          <p:cNvSpPr/>
          <p:nvPr/>
        </p:nvSpPr>
        <p:spPr>
          <a:xfrm>
            <a:off x="2149972" y="4229896"/>
            <a:ext cx="2640948" cy="947015"/>
          </a:xfrm>
          <a:prstGeom prst="wedgeRoundRectCallout">
            <a:avLst>
              <a:gd name="adj1" fmla="val -59885"/>
              <a:gd name="adj2" fmla="val 675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can look for prepositions to help you spot some adverbials. </a:t>
            </a:r>
            <a:r>
              <a:rPr lang="en-GB" dirty="0"/>
              <a:t> </a:t>
            </a: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23AF6E-C550-F146-8A4B-1065F6D91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40974" y="5737524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7A05EB-90A9-6F45-804C-76856DA0C8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03919" y="57102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4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Can you spot the adverbials in these sentences?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1936623"/>
            <a:ext cx="6890497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Servals are very active hunters in the wild.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Sometimes servals are mistaken for domestic cats.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They can leap from standstill to catch birds. </a:t>
            </a: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at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283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above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below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inside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from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by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manner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with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like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for</a:t>
            </a:r>
          </a:p>
        </p:txBody>
      </p:sp>
      <p:pic>
        <p:nvPicPr>
          <p:cNvPr id="15" name="Picture 14" descr="A cat that is standing in the grass&#10;&#10;Description automatically generated">
            <a:extLst>
              <a:ext uri="{FF2B5EF4-FFF2-40B4-BE49-F238E27FC236}">
                <a16:creationId xmlns:a16="http://schemas.microsoft.com/office/drawing/2014/main" id="{ED308294-E52B-4C1F-80FD-6995AED75B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348" y="4247435"/>
            <a:ext cx="1656381" cy="2333844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15F264C-F2C2-46E8-A544-C5912FFD4B53}"/>
              </a:ext>
            </a:extLst>
          </p:cNvPr>
          <p:cNvSpPr/>
          <p:nvPr/>
        </p:nvSpPr>
        <p:spPr>
          <a:xfrm>
            <a:off x="4766597" y="5157183"/>
            <a:ext cx="4945242" cy="947015"/>
          </a:xfrm>
          <a:prstGeom prst="wedgeRoundRectCallout">
            <a:avLst>
              <a:gd name="adj1" fmla="val 61944"/>
              <a:gd name="adj2" fmla="val -97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Look for the </a:t>
            </a:r>
            <a:r>
              <a:rPr lang="en-GB" dirty="0">
                <a:solidFill>
                  <a:schemeClr val="tx1"/>
                </a:solidFill>
                <a:highlight>
                  <a:srgbClr val="C0C0C0"/>
                </a:highlight>
              </a:rPr>
              <a:t>main clause </a:t>
            </a:r>
            <a:r>
              <a:rPr lang="en-GB" dirty="0">
                <a:solidFill>
                  <a:schemeClr val="tx1"/>
                </a:solidFill>
              </a:rPr>
              <a:t>and find the </a:t>
            </a:r>
            <a:r>
              <a:rPr lang="en-GB" u="sng" dirty="0">
                <a:solidFill>
                  <a:schemeClr val="tx1"/>
                </a:solidFill>
              </a:rPr>
              <a:t>verb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adverbial will be modifying it.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A5591D-B0BF-4EEC-90E0-EDC91BAC2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0" y="4952693"/>
            <a:ext cx="1319512" cy="1355997"/>
          </a:xfrm>
          <a:prstGeom prst="rect">
            <a:avLst/>
          </a:prstGeom>
        </p:spPr>
      </p:pic>
      <p:sp>
        <p:nvSpPr>
          <p:cNvPr id="20" name="Rounded Rectangular Callout 2">
            <a:extLst>
              <a:ext uri="{FF2B5EF4-FFF2-40B4-BE49-F238E27FC236}">
                <a16:creationId xmlns:a16="http://schemas.microsoft.com/office/drawing/2014/main" id="{407F6B2B-77F2-4EB8-9FC8-C9ED8C51D6DE}"/>
              </a:ext>
            </a:extLst>
          </p:cNvPr>
          <p:cNvSpPr/>
          <p:nvPr/>
        </p:nvSpPr>
        <p:spPr>
          <a:xfrm>
            <a:off x="2829133" y="5905285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9CBC6B-2D35-443E-9ADF-6FD4307F562F}"/>
              </a:ext>
            </a:extLst>
          </p:cNvPr>
          <p:cNvCxnSpPr/>
          <p:nvPr/>
        </p:nvCxnSpPr>
        <p:spPr>
          <a:xfrm>
            <a:off x="4633506" y="2484048"/>
            <a:ext cx="1296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923216-A178-49FA-B287-3E0E208E808A}"/>
              </a:ext>
            </a:extLst>
          </p:cNvPr>
          <p:cNvCxnSpPr/>
          <p:nvPr/>
        </p:nvCxnSpPr>
        <p:spPr>
          <a:xfrm>
            <a:off x="884968" y="3012974"/>
            <a:ext cx="1296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83914B-BD3E-436C-99A0-E6AF7430FFD8}"/>
              </a:ext>
            </a:extLst>
          </p:cNvPr>
          <p:cNvCxnSpPr/>
          <p:nvPr/>
        </p:nvCxnSpPr>
        <p:spPr>
          <a:xfrm>
            <a:off x="4800000" y="3014710"/>
            <a:ext cx="212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D8E0C0-EEAE-4479-B6E4-66F21426DC0A}"/>
              </a:ext>
            </a:extLst>
          </p:cNvPr>
          <p:cNvCxnSpPr/>
          <p:nvPr/>
        </p:nvCxnSpPr>
        <p:spPr>
          <a:xfrm>
            <a:off x="2672495" y="3556201"/>
            <a:ext cx="1656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3672B9C-5C47-4CC5-936E-3D7C035FDC29}"/>
              </a:ext>
            </a:extLst>
          </p:cNvPr>
          <p:cNvSpPr/>
          <p:nvPr/>
        </p:nvSpPr>
        <p:spPr>
          <a:xfrm>
            <a:off x="790463" y="2048207"/>
            <a:ext cx="3843043" cy="414061"/>
          </a:xfrm>
          <a:prstGeom prst="rect">
            <a:avLst/>
          </a:prstGeom>
          <a:solidFill>
            <a:schemeClr val="bg1">
              <a:lumMod val="5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5F9832-74CE-467E-9AFF-C939E55E35CF}"/>
              </a:ext>
            </a:extLst>
          </p:cNvPr>
          <p:cNvSpPr/>
          <p:nvPr/>
        </p:nvSpPr>
        <p:spPr>
          <a:xfrm>
            <a:off x="2250073" y="2633918"/>
            <a:ext cx="2520000" cy="414061"/>
          </a:xfrm>
          <a:prstGeom prst="rect">
            <a:avLst/>
          </a:prstGeom>
          <a:solidFill>
            <a:schemeClr val="bg1">
              <a:lumMod val="5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883B4F-2B85-4365-BA87-587F990F5CAD}"/>
              </a:ext>
            </a:extLst>
          </p:cNvPr>
          <p:cNvSpPr/>
          <p:nvPr/>
        </p:nvSpPr>
        <p:spPr>
          <a:xfrm>
            <a:off x="851068" y="3217176"/>
            <a:ext cx="1712842" cy="329422"/>
          </a:xfrm>
          <a:prstGeom prst="rect">
            <a:avLst/>
          </a:prstGeom>
          <a:solidFill>
            <a:schemeClr val="bg1">
              <a:lumMod val="5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CE90EB-1F9A-4D3F-A17C-F370508439C5}"/>
              </a:ext>
            </a:extLst>
          </p:cNvPr>
          <p:cNvCxnSpPr/>
          <p:nvPr/>
        </p:nvCxnSpPr>
        <p:spPr>
          <a:xfrm>
            <a:off x="1810232" y="2407848"/>
            <a:ext cx="39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8772C-9708-4F9C-90BC-C248B6A25337}"/>
              </a:ext>
            </a:extLst>
          </p:cNvPr>
          <p:cNvCxnSpPr/>
          <p:nvPr/>
        </p:nvCxnSpPr>
        <p:spPr>
          <a:xfrm>
            <a:off x="3186998" y="2963910"/>
            <a:ext cx="147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6F443C-C5E9-4998-A68F-A18C039400E0}"/>
              </a:ext>
            </a:extLst>
          </p:cNvPr>
          <p:cNvCxnSpPr/>
          <p:nvPr/>
        </p:nvCxnSpPr>
        <p:spPr>
          <a:xfrm>
            <a:off x="1541109" y="3505401"/>
            <a:ext cx="97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4BCEF5-5F7E-DC43-9B78-87C09D022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0263" y="341602"/>
            <a:ext cx="812800" cy="8128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1D66206-EE31-4B46-BBA4-433A26550764}"/>
              </a:ext>
            </a:extLst>
          </p:cNvPr>
          <p:cNvSpPr/>
          <p:nvPr/>
        </p:nvSpPr>
        <p:spPr>
          <a:xfrm>
            <a:off x="4383158" y="3210616"/>
            <a:ext cx="1712842" cy="329422"/>
          </a:xfrm>
          <a:prstGeom prst="rect">
            <a:avLst/>
          </a:prstGeom>
          <a:solidFill>
            <a:schemeClr val="bg1">
              <a:lumMod val="5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17" grpId="0" animBg="1"/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1925" y="2551832"/>
            <a:ext cx="247973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lemur stared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2106" y="699364"/>
            <a:ext cx="3775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add detail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66852" y="868640"/>
            <a:ext cx="399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FF"/>
                </a:solidFill>
              </a:rPr>
              <a:t>How did the added detail change the emotion you felt?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D4796-4B9A-4F59-A78C-BC3C3A694067}"/>
              </a:ext>
            </a:extLst>
          </p:cNvPr>
          <p:cNvSpPr txBox="1"/>
          <p:nvPr/>
        </p:nvSpPr>
        <p:spPr>
          <a:xfrm>
            <a:off x="511443" y="1458902"/>
            <a:ext cx="623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Adverbials</a:t>
            </a:r>
            <a:r>
              <a:rPr lang="en-GB" sz="2400" dirty="0"/>
              <a:t> add more information about a verb. </a:t>
            </a:r>
            <a:r>
              <a:rPr lang="en-GB" sz="2400" dirty="0">
                <a:effectLst/>
              </a:rPr>
              <a:t>The senten</a:t>
            </a:r>
            <a:r>
              <a:rPr lang="en-GB" sz="2400" dirty="0"/>
              <a:t>ce will still make sense without it.</a:t>
            </a:r>
            <a:endParaRPr lang="en-GB" sz="44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E8EC6-8F32-4063-B761-4ACF10B0D842}"/>
              </a:ext>
            </a:extLst>
          </p:cNvPr>
          <p:cNvSpPr txBox="1"/>
          <p:nvPr/>
        </p:nvSpPr>
        <p:spPr>
          <a:xfrm>
            <a:off x="6096000" y="2551832"/>
            <a:ext cx="347386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through the steel bars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C0391-6A33-4D6F-90D8-547B47552973}"/>
              </a:ext>
            </a:extLst>
          </p:cNvPr>
          <p:cNvSpPr txBox="1"/>
          <p:nvPr/>
        </p:nvSpPr>
        <p:spPr>
          <a:xfrm>
            <a:off x="6099510" y="2551832"/>
            <a:ext cx="347386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at the bored tourists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5849C-6F0C-472A-B9A7-96109BA90772}"/>
              </a:ext>
            </a:extLst>
          </p:cNvPr>
          <p:cNvSpPr txBox="1"/>
          <p:nvPr/>
        </p:nvSpPr>
        <p:spPr>
          <a:xfrm>
            <a:off x="6099510" y="2558910"/>
            <a:ext cx="347386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with love for her child</a:t>
            </a:r>
          </a:p>
        </p:txBody>
      </p:sp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id="{8EB8B95A-78A9-457B-ACC7-210320438F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7" y="3305934"/>
            <a:ext cx="1874689" cy="1262167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A69B81B-6088-B942-9DBA-31CA28695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857" y="462240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1DEA45-F3E7-3944-8DAA-FB9FF82302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3057" y="1874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00586 0.310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082 0.186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uiExpand="1" build="p"/>
      <p:bldP spid="8" grpId="0" build="p"/>
      <p:bldP spid="7" grpId="0"/>
      <p:bldP spid="7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56132" y="2621371"/>
            <a:ext cx="247973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tiger paced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2106" y="699364"/>
            <a:ext cx="3775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add detail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69532" y="699364"/>
            <a:ext cx="4111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FF"/>
                </a:solidFill>
              </a:rPr>
              <a:t>Try adding different adverbials to this clause.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FF"/>
                </a:solidFill>
              </a:rPr>
              <a:t>What is the impact?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verb</a:t>
            </a:r>
            <a:r>
              <a:rPr lang="en-GB" sz="2400" dirty="0"/>
              <a:t> has not changed but our perception of it has.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This is a powerful way to make writing </a:t>
            </a:r>
            <a:r>
              <a:rPr lang="en-GB" sz="2400" b="1" dirty="0"/>
              <a:t>persuasive</a:t>
            </a:r>
            <a:r>
              <a:rPr lang="en-GB" sz="2400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D4796-4B9A-4F59-A78C-BC3C3A694067}"/>
              </a:ext>
            </a:extLst>
          </p:cNvPr>
          <p:cNvSpPr txBox="1"/>
          <p:nvPr/>
        </p:nvSpPr>
        <p:spPr>
          <a:xfrm>
            <a:off x="511443" y="1458902"/>
            <a:ext cx="623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Adverbials</a:t>
            </a:r>
            <a:r>
              <a:rPr lang="en-GB" sz="2400" dirty="0"/>
              <a:t> add more information about a verb. </a:t>
            </a:r>
            <a:r>
              <a:rPr lang="en-GB" sz="2400" dirty="0">
                <a:effectLst/>
              </a:rPr>
              <a:t>The senten</a:t>
            </a:r>
            <a:r>
              <a:rPr lang="en-GB" sz="2400" dirty="0"/>
              <a:t>ce will still make sense without it.</a:t>
            </a:r>
            <a:endParaRPr lang="en-GB" sz="44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E8EC6-8F32-4063-B761-4ACF10B0D842}"/>
              </a:ext>
            </a:extLst>
          </p:cNvPr>
          <p:cNvSpPr txBox="1"/>
          <p:nvPr/>
        </p:nvSpPr>
        <p:spPr>
          <a:xfrm>
            <a:off x="4740636" y="3799515"/>
            <a:ext cx="271071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in deep frustration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5849C-6F0C-472A-B9A7-96109BA90772}"/>
              </a:ext>
            </a:extLst>
          </p:cNvPr>
          <p:cNvSpPr txBox="1"/>
          <p:nvPr/>
        </p:nvSpPr>
        <p:spPr>
          <a:xfrm>
            <a:off x="4398934" y="3210443"/>
            <a:ext cx="339412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at the dead of night</a:t>
            </a:r>
          </a:p>
        </p:txBody>
      </p:sp>
      <p:pic>
        <p:nvPicPr>
          <p:cNvPr id="11" name="Picture 10" descr="A tiger standing in the grass&#10;&#10;Description automatically generated">
            <a:extLst>
              <a:ext uri="{FF2B5EF4-FFF2-40B4-BE49-F238E27FC236}">
                <a16:creationId xmlns:a16="http://schemas.microsoft.com/office/drawing/2014/main" id="{316CB9CA-E25A-4904-A2D5-712F0CFDC7A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443" y="4568102"/>
            <a:ext cx="1984301" cy="1915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494D9-C416-4B12-A08B-C3D00D8CC34E}"/>
              </a:ext>
            </a:extLst>
          </p:cNvPr>
          <p:cNvSpPr txBox="1"/>
          <p:nvPr/>
        </p:nvSpPr>
        <p:spPr>
          <a:xfrm>
            <a:off x="4541003" y="4388587"/>
            <a:ext cx="32520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with menace in its heart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1CB32-0D65-4C42-A79C-125B06A678F9}"/>
              </a:ext>
            </a:extLst>
          </p:cNvPr>
          <p:cNvSpPr txBox="1"/>
          <p:nvPr/>
        </p:nvSpPr>
        <p:spPr>
          <a:xfrm>
            <a:off x="4541003" y="4977659"/>
            <a:ext cx="32520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with powerful grace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7685B-6A8C-4906-9340-80E6AD452A05}"/>
              </a:ext>
            </a:extLst>
          </p:cNvPr>
          <p:cNvSpPr txBox="1"/>
          <p:nvPr/>
        </p:nvSpPr>
        <p:spPr>
          <a:xfrm>
            <a:off x="4541003" y="5566731"/>
            <a:ext cx="32520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on tired paws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B6194CA-24AE-41E8-BFB8-FE5F5A54D201}"/>
              </a:ext>
            </a:extLst>
          </p:cNvPr>
          <p:cNvSpPr/>
          <p:nvPr/>
        </p:nvSpPr>
        <p:spPr>
          <a:xfrm>
            <a:off x="739564" y="3210443"/>
            <a:ext cx="2640948" cy="947015"/>
          </a:xfrm>
          <a:prstGeom prst="wedgeRoundRectCallout">
            <a:avLst>
              <a:gd name="adj1" fmla="val -13524"/>
              <a:gd name="adj2" fmla="val 1182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would you use to make the tiger </a:t>
            </a:r>
            <a:r>
              <a:rPr lang="en-GB" b="1" dirty="0">
                <a:solidFill>
                  <a:schemeClr val="tx1"/>
                </a:solidFill>
              </a:rPr>
              <a:t>seem scary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en-GB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8E8B587-AAD9-4A0C-91A5-C3678A10E76F}"/>
              </a:ext>
            </a:extLst>
          </p:cNvPr>
          <p:cNvSpPr/>
          <p:nvPr/>
        </p:nvSpPr>
        <p:spPr>
          <a:xfrm>
            <a:off x="739564" y="3210443"/>
            <a:ext cx="2640948" cy="947015"/>
          </a:xfrm>
          <a:prstGeom prst="wedgeRoundRectCallout">
            <a:avLst>
              <a:gd name="adj1" fmla="val -13524"/>
              <a:gd name="adj2" fmla="val 1182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would you use to make someone </a:t>
            </a:r>
            <a:r>
              <a:rPr lang="en-GB" b="1" dirty="0">
                <a:solidFill>
                  <a:schemeClr val="tx1"/>
                </a:solidFill>
              </a:rPr>
              <a:t>feel sorry </a:t>
            </a:r>
            <a:r>
              <a:rPr lang="en-GB" dirty="0">
                <a:solidFill>
                  <a:schemeClr val="tx1"/>
                </a:solidFill>
              </a:rPr>
              <a:t>for the tiger?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EC1D6-E4F8-4AD7-B10F-24315DBA4659}"/>
              </a:ext>
            </a:extLst>
          </p:cNvPr>
          <p:cNvSpPr/>
          <p:nvPr/>
        </p:nvSpPr>
        <p:spPr>
          <a:xfrm>
            <a:off x="4940390" y="2624006"/>
            <a:ext cx="295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Calibri Light"/>
              </a:rPr>
              <a:t>,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E2DB127-0998-421A-AA9B-592307DAFFAD}"/>
              </a:ext>
            </a:extLst>
          </p:cNvPr>
          <p:cNvSpPr/>
          <p:nvPr/>
        </p:nvSpPr>
        <p:spPr>
          <a:xfrm>
            <a:off x="737085" y="3210442"/>
            <a:ext cx="2640948" cy="947015"/>
          </a:xfrm>
          <a:prstGeom prst="wedgeRoundRectCallout">
            <a:avLst>
              <a:gd name="adj1" fmla="val -13524"/>
              <a:gd name="adj2" fmla="val 1182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would you use to make someone </a:t>
            </a:r>
            <a:r>
              <a:rPr lang="en-GB" b="1" dirty="0">
                <a:solidFill>
                  <a:schemeClr val="tx1"/>
                </a:solidFill>
              </a:rPr>
              <a:t>feel admiration </a:t>
            </a:r>
            <a:r>
              <a:rPr lang="en-GB" dirty="0">
                <a:solidFill>
                  <a:schemeClr val="tx1"/>
                </a:solidFill>
              </a:rPr>
              <a:t>for the tiger?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430EE5-274A-4320-9304-65003EB6904B}"/>
              </a:ext>
            </a:extLst>
          </p:cNvPr>
          <p:cNvSpPr/>
          <p:nvPr/>
        </p:nvSpPr>
        <p:spPr>
          <a:xfrm>
            <a:off x="7046787" y="2621370"/>
            <a:ext cx="2718949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Calibri Light"/>
              </a:rPr>
              <a:t>like a thing of magic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DCD594-D287-824F-B363-CA9B699DC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0873" y="4388587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7F244D9-656B-CB42-A9A0-939909B8F8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130556-2494-654C-8BD4-2CB74593CF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0873" y="5197828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5BEE793-738F-164A-A474-166616D3FB4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0873" y="60070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7969 -0.08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1157 L -0.2224 -0.258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5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463 L -0.16276 -0.4300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463 L 0.17969 -0.1703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73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463 L -0.20065 -0.3442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67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uiExpand="1" build="p"/>
      <p:bldP spid="8" grpId="0" uiExpand="1" build="p"/>
      <p:bldP spid="7" grpId="0"/>
      <p:bldP spid="7" grpId="1"/>
      <p:bldP spid="7" grpId="2"/>
      <p:bldP spid="10" grpId="0"/>
      <p:bldP spid="10" grpId="1"/>
      <p:bldP spid="10" grpId="2"/>
      <p:bldP spid="13" grpId="0"/>
      <p:bldP spid="13" grpId="1"/>
      <p:bldP spid="13" grpId="2"/>
      <p:bldP spid="14" grpId="0"/>
      <p:bldP spid="14" grpId="1"/>
      <p:bldP spid="15" grpId="0"/>
      <p:bldP spid="15" grpId="1"/>
      <p:bldP spid="15" grpId="2"/>
      <p:bldP spid="16" grpId="0" animBg="1"/>
      <p:bldP spid="17" grpId="0" animBg="1"/>
      <p:bldP spid="18" grpId="0"/>
      <p:bldP spid="19" grpId="0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12055</TotalTime>
  <Words>564</Words>
  <Application>Microsoft Office PowerPoint</Application>
  <PresentationFormat>Widescreen</PresentationFormat>
  <Paragraphs>132</Paragraphs>
  <Slides>10</Slides>
  <Notes>9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708</cp:revision>
  <cp:lastPrinted>2018-05-09T10:54:19Z</cp:lastPrinted>
  <dcterms:created xsi:type="dcterms:W3CDTF">2013-08-23T07:43:20Z</dcterms:created>
  <dcterms:modified xsi:type="dcterms:W3CDTF">2020-04-24T11:00:38Z</dcterms:modified>
</cp:coreProperties>
</file>