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4" r:id="rId3"/>
    <p:sldId id="257" r:id="rId4"/>
    <p:sldId id="275" r:id="rId5"/>
    <p:sldId id="260" r:id="rId6"/>
    <p:sldId id="276" r:id="rId7"/>
    <p:sldId id="262" r:id="rId8"/>
    <p:sldId id="277" r:id="rId9"/>
    <p:sldId id="263" r:id="rId10"/>
    <p:sldId id="278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94660"/>
  </p:normalViewPr>
  <p:slideViewPr>
    <p:cSldViewPr snapToGrid="0">
      <p:cViewPr varScale="1">
        <p:scale>
          <a:sx n="89" d="100"/>
          <a:sy n="89" d="100"/>
        </p:scale>
        <p:origin x="120" y="1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9FE591-6715-4EFE-AB9D-3C2819371BEA}" type="datetimeFigureOut">
              <a:rPr lang="en-GB" smtClean="0"/>
              <a:t>26/06/2020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F87FB8-024B-4C69-AE33-8EFECE3319E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190340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9FE591-6715-4EFE-AB9D-3C2819371BEA}" type="datetimeFigureOut">
              <a:rPr lang="en-GB" smtClean="0"/>
              <a:t>26/06/2020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F87FB8-024B-4C69-AE33-8EFECE3319E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76918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9FE591-6715-4EFE-AB9D-3C2819371BEA}" type="datetimeFigureOut">
              <a:rPr lang="en-GB" smtClean="0"/>
              <a:t>26/06/2020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F87FB8-024B-4C69-AE33-8EFECE3319E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605808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9FE591-6715-4EFE-AB9D-3C2819371BEA}" type="datetimeFigureOut">
              <a:rPr lang="en-GB" smtClean="0"/>
              <a:t>26/06/2020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F87FB8-024B-4C69-AE33-8EFECE3319E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314175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9FE591-6715-4EFE-AB9D-3C2819371BEA}" type="datetimeFigureOut">
              <a:rPr lang="en-GB" smtClean="0"/>
              <a:t>26/06/2020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F87FB8-024B-4C69-AE33-8EFECE3319E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490950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9FE591-6715-4EFE-AB9D-3C2819371BEA}" type="datetimeFigureOut">
              <a:rPr lang="en-GB" smtClean="0"/>
              <a:t>26/06/2020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F87FB8-024B-4C69-AE33-8EFECE3319E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118350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9FE591-6715-4EFE-AB9D-3C2819371BEA}" type="datetimeFigureOut">
              <a:rPr lang="en-GB" smtClean="0"/>
              <a:t>26/06/2020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F87FB8-024B-4C69-AE33-8EFECE3319E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774119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9FE591-6715-4EFE-AB9D-3C2819371BEA}" type="datetimeFigureOut">
              <a:rPr lang="en-GB" smtClean="0"/>
              <a:t>26/06/2020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F87FB8-024B-4C69-AE33-8EFECE3319E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017753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9FE591-6715-4EFE-AB9D-3C2819371BEA}" type="datetimeFigureOut">
              <a:rPr lang="en-GB" smtClean="0"/>
              <a:t>26/06/2020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F87FB8-024B-4C69-AE33-8EFECE3319E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969745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9FE591-6715-4EFE-AB9D-3C2819371BEA}" type="datetimeFigureOut">
              <a:rPr lang="en-GB" smtClean="0"/>
              <a:t>26/06/2020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F87FB8-024B-4C69-AE33-8EFECE3319E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847774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9FE591-6715-4EFE-AB9D-3C2819371BEA}" type="datetimeFigureOut">
              <a:rPr lang="en-GB" smtClean="0"/>
              <a:t>26/06/2020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F87FB8-024B-4C69-AE33-8EFECE3319E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783985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9FE591-6715-4EFE-AB9D-3C2819371BEA}" type="datetimeFigureOut">
              <a:rPr lang="en-GB" smtClean="0"/>
              <a:t>26/06/2020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F87FB8-024B-4C69-AE33-8EFECE3319E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913371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705394" y="195944"/>
            <a:ext cx="4689565" cy="640175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2800" dirty="0" smtClean="0">
                <a:solidFill>
                  <a:schemeClr val="accent6">
                    <a:lumMod val="50000"/>
                  </a:schemeClr>
                </a:solidFill>
              </a:rPr>
              <a:t>1</a:t>
            </a:r>
            <a:r>
              <a:rPr lang="en-GB" sz="3200" dirty="0" smtClean="0">
                <a:solidFill>
                  <a:schemeClr val="accent6">
                    <a:lumMod val="50000"/>
                  </a:schemeClr>
                </a:solidFill>
              </a:rPr>
              <a:t>.     18,631 – 30</a:t>
            </a:r>
            <a:endParaRPr lang="en-GB" sz="3200" dirty="0">
              <a:solidFill>
                <a:schemeClr val="accent6">
                  <a:lumMod val="50000"/>
                </a:schemeClr>
              </a:solidFill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3200" dirty="0" smtClean="0">
                <a:solidFill>
                  <a:schemeClr val="accent6">
                    <a:lumMod val="50000"/>
                  </a:schemeClr>
                </a:solidFill>
              </a:rPr>
              <a:t>2.     16 x100</a:t>
            </a:r>
            <a:endParaRPr lang="en-GB" sz="3200" dirty="0">
              <a:solidFill>
                <a:schemeClr val="accent6">
                  <a:lumMod val="50000"/>
                </a:schemeClr>
              </a:solidFill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3200" dirty="0" smtClean="0">
                <a:solidFill>
                  <a:schemeClr val="accent6">
                    <a:lumMod val="50000"/>
                  </a:schemeClr>
                </a:solidFill>
              </a:rPr>
              <a:t>3.     20.90 + 0.32</a:t>
            </a:r>
            <a:endParaRPr lang="en-GB" sz="3200" dirty="0">
              <a:solidFill>
                <a:schemeClr val="accent6">
                  <a:lumMod val="50000"/>
                </a:schemeClr>
              </a:solidFill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3200" dirty="0" smtClean="0">
                <a:solidFill>
                  <a:schemeClr val="accent6">
                    <a:lumMod val="50000"/>
                  </a:schemeClr>
                </a:solidFill>
              </a:rPr>
              <a:t>4.     862 x  7</a:t>
            </a:r>
            <a:endParaRPr lang="en-GB" sz="3200" dirty="0">
              <a:solidFill>
                <a:schemeClr val="accent6">
                  <a:lumMod val="50000"/>
                </a:schemeClr>
              </a:solidFill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5"/>
            </a:pPr>
            <a:r>
              <a:rPr lang="en-GB" sz="3200" dirty="0" smtClean="0">
                <a:solidFill>
                  <a:schemeClr val="accent6">
                    <a:lumMod val="50000"/>
                  </a:schemeClr>
                </a:solidFill>
              </a:rPr>
              <a:t>    20% of 500</a:t>
            </a:r>
            <a:endParaRPr lang="en-GB" sz="3200" dirty="0">
              <a:solidFill>
                <a:schemeClr val="accent6">
                  <a:lumMod val="50000"/>
                </a:schemeClr>
              </a:solidFill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6"/>
            </a:pPr>
            <a:r>
              <a:rPr lang="en-GB" sz="3200" dirty="0" smtClean="0">
                <a:solidFill>
                  <a:schemeClr val="accent6">
                    <a:lumMod val="50000"/>
                  </a:schemeClr>
                </a:solidFill>
              </a:rPr>
              <a:t>     ¾ of 1600</a:t>
            </a:r>
            <a:endParaRPr lang="en-GB" sz="3200" dirty="0">
              <a:solidFill>
                <a:schemeClr val="accent6">
                  <a:lumMod val="50000"/>
                </a:schemeClr>
              </a:solidFill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7"/>
            </a:pPr>
            <a:r>
              <a:rPr lang="en-GB" sz="3200" dirty="0" smtClean="0">
                <a:solidFill>
                  <a:schemeClr val="accent6">
                    <a:lumMod val="50000"/>
                  </a:schemeClr>
                </a:solidFill>
              </a:rPr>
              <a:t>     38,605 – 1024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8"/>
            </a:pPr>
            <a:r>
              <a:rPr lang="en-GB" sz="3200" dirty="0" smtClean="0">
                <a:solidFill>
                  <a:schemeClr val="accent6">
                    <a:lumMod val="50000"/>
                  </a:schemeClr>
                </a:solidFill>
              </a:rPr>
              <a:t>     77.63 -  18.52</a:t>
            </a:r>
            <a:endParaRPr lang="en-GB" sz="3200" dirty="0">
              <a:solidFill>
                <a:schemeClr val="accent6">
                  <a:lumMod val="50000"/>
                </a:schemeClr>
              </a:solidFill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8"/>
            </a:pPr>
            <a:r>
              <a:rPr lang="en-GB" sz="3200" dirty="0" smtClean="0">
                <a:solidFill>
                  <a:schemeClr val="accent6">
                    <a:lumMod val="50000"/>
                  </a:schemeClr>
                </a:solidFill>
              </a:rPr>
              <a:t>     10/15  – 8/15</a:t>
            </a:r>
            <a:endParaRPr lang="en-GB" sz="3200" dirty="0">
              <a:solidFill>
                <a:schemeClr val="accent6">
                  <a:lumMod val="50000"/>
                </a:schemeClr>
              </a:solidFill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8"/>
            </a:pP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GB" sz="3200" dirty="0" smtClean="0">
                <a:solidFill>
                  <a:schemeClr val="accent6">
                    <a:lumMod val="50000"/>
                  </a:schemeClr>
                </a:solidFill>
              </a:rPr>
              <a:t>   61 x 23   </a:t>
            </a:r>
            <a:endParaRPr lang="en-GB" sz="2000" dirty="0">
              <a:solidFill>
                <a:srgbClr val="00B05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257109" y="195944"/>
            <a:ext cx="5277394" cy="640175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2800" dirty="0" smtClean="0">
                <a:solidFill>
                  <a:srgbClr val="FF0000"/>
                </a:solidFill>
              </a:rPr>
              <a:t>1</a:t>
            </a:r>
            <a:r>
              <a:rPr lang="en-GB" sz="3200" dirty="0" smtClean="0">
                <a:solidFill>
                  <a:srgbClr val="FF0000"/>
                </a:solidFill>
              </a:rPr>
              <a:t>.     5893 ÷ 3</a:t>
            </a:r>
            <a:endParaRPr lang="en-GB" sz="3200" dirty="0">
              <a:solidFill>
                <a:srgbClr val="FF0000"/>
              </a:solidFill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3200" dirty="0" smtClean="0">
                <a:solidFill>
                  <a:srgbClr val="FF0000"/>
                </a:solidFill>
              </a:rPr>
              <a:t>2.     11 x ( 71 – 19 )</a:t>
            </a:r>
            <a:endParaRPr lang="en-GB" sz="3200" dirty="0">
              <a:solidFill>
                <a:srgbClr val="FF0000"/>
              </a:solidFill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3200" dirty="0" smtClean="0">
                <a:solidFill>
                  <a:srgbClr val="FF0000"/>
                </a:solidFill>
              </a:rPr>
              <a:t>3.     1/6 ÷ 3</a:t>
            </a:r>
            <a:endParaRPr lang="en-GB" sz="3200" dirty="0">
              <a:solidFill>
                <a:srgbClr val="FF0000"/>
              </a:solidFill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3200" dirty="0" smtClean="0">
                <a:solidFill>
                  <a:srgbClr val="FF0000"/>
                </a:solidFill>
              </a:rPr>
              <a:t>4.     755 x 9</a:t>
            </a:r>
            <a:endParaRPr lang="en-GB" sz="3200" dirty="0">
              <a:solidFill>
                <a:srgbClr val="FF0000"/>
              </a:solidFill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5"/>
            </a:pPr>
            <a:r>
              <a:rPr lang="en-GB" sz="3200" dirty="0" smtClean="0">
                <a:solidFill>
                  <a:srgbClr val="FF0000"/>
                </a:solidFill>
              </a:rPr>
              <a:t>    25 % of 300</a:t>
            </a:r>
            <a:endParaRPr lang="en-GB" sz="3200" dirty="0">
              <a:solidFill>
                <a:srgbClr val="FF0000"/>
              </a:solidFill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6"/>
            </a:pPr>
            <a:r>
              <a:rPr lang="en-GB" sz="3200" dirty="0" smtClean="0">
                <a:solidFill>
                  <a:srgbClr val="FF0000"/>
                </a:solidFill>
              </a:rPr>
              <a:t>     5 ¾ x 47</a:t>
            </a:r>
            <a:endParaRPr lang="en-GB" sz="3200" dirty="0">
              <a:solidFill>
                <a:srgbClr val="FF0000"/>
              </a:solidFill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7"/>
            </a:pPr>
            <a:r>
              <a:rPr lang="en-GB" sz="3200" dirty="0" smtClean="0">
                <a:solidFill>
                  <a:srgbClr val="FF0000"/>
                </a:solidFill>
              </a:rPr>
              <a:t>     3627 ÷  14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8"/>
            </a:pPr>
            <a:r>
              <a:rPr lang="en-GB" sz="3200" dirty="0" smtClean="0">
                <a:solidFill>
                  <a:srgbClr val="FF0000"/>
                </a:solidFill>
              </a:rPr>
              <a:t>     61. 86 – 8. 23</a:t>
            </a:r>
            <a:endParaRPr lang="en-GB" sz="3200" dirty="0">
              <a:solidFill>
                <a:srgbClr val="FF0000"/>
              </a:solidFill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8"/>
            </a:pPr>
            <a:r>
              <a:rPr lang="en-GB" sz="3200" dirty="0" smtClean="0">
                <a:solidFill>
                  <a:srgbClr val="FF0000"/>
                </a:solidFill>
              </a:rPr>
              <a:t>     10/10  + 8/10 =</a:t>
            </a:r>
            <a:endParaRPr lang="en-GB" sz="3200" dirty="0">
              <a:solidFill>
                <a:srgbClr val="FF0000"/>
              </a:solidFill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8"/>
            </a:pPr>
            <a:r>
              <a:rPr lang="en-GB" sz="3200" dirty="0">
                <a:solidFill>
                  <a:srgbClr val="FF0000"/>
                </a:solidFill>
              </a:rPr>
              <a:t> </a:t>
            </a:r>
            <a:r>
              <a:rPr lang="en-GB" sz="3200" dirty="0" smtClean="0">
                <a:solidFill>
                  <a:srgbClr val="FF0000"/>
                </a:solidFill>
              </a:rPr>
              <a:t>   2729 x 45 =  </a:t>
            </a:r>
            <a:endParaRPr lang="en-GB" sz="2000" dirty="0">
              <a:solidFill>
                <a:srgbClr val="FF0000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5394959" y="195944"/>
            <a:ext cx="86215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dirty="0" smtClean="0"/>
              <a:t>Monday</a:t>
            </a:r>
            <a:endParaRPr lang="en-GB" sz="1000" dirty="0"/>
          </a:p>
        </p:txBody>
      </p:sp>
    </p:spTree>
    <p:extLst>
      <p:ext uri="{BB962C8B-B14F-4D97-AF65-F5344CB8AC3E}">
        <p14:creationId xmlns:p14="http://schemas.microsoft.com/office/powerpoint/2010/main" val="42445478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705394" y="195944"/>
            <a:ext cx="4689565" cy="640175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2800" dirty="0" smtClean="0">
                <a:solidFill>
                  <a:schemeClr val="accent6">
                    <a:lumMod val="50000"/>
                  </a:schemeClr>
                </a:solidFill>
              </a:rPr>
              <a:t>1</a:t>
            </a:r>
            <a:r>
              <a:rPr lang="en-GB" sz="3200" dirty="0" smtClean="0">
                <a:solidFill>
                  <a:schemeClr val="accent6">
                    <a:lumMod val="50000"/>
                  </a:schemeClr>
                </a:solidFill>
              </a:rPr>
              <a:t>.     3237 </a:t>
            </a:r>
            <a:r>
              <a:rPr lang="en-GB" sz="3200" dirty="0" smtClean="0">
                <a:solidFill>
                  <a:schemeClr val="accent6">
                    <a:lumMod val="50000"/>
                  </a:schemeClr>
                </a:solidFill>
              </a:rPr>
              <a:t>– 19 = 3,218</a:t>
            </a:r>
            <a:endParaRPr lang="en-GB" sz="3200" dirty="0">
              <a:solidFill>
                <a:schemeClr val="accent6">
                  <a:lumMod val="50000"/>
                </a:schemeClr>
              </a:solidFill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3200" dirty="0" smtClean="0">
                <a:solidFill>
                  <a:schemeClr val="accent6">
                    <a:lumMod val="50000"/>
                  </a:schemeClr>
                </a:solidFill>
              </a:rPr>
              <a:t>2.     26 x </a:t>
            </a:r>
            <a:r>
              <a:rPr lang="en-GB" sz="3200" dirty="0" smtClean="0">
                <a:solidFill>
                  <a:schemeClr val="accent6">
                    <a:lumMod val="50000"/>
                  </a:schemeClr>
                </a:solidFill>
              </a:rPr>
              <a:t>10 =260</a:t>
            </a:r>
            <a:endParaRPr lang="en-GB" sz="3200" dirty="0">
              <a:solidFill>
                <a:schemeClr val="accent6">
                  <a:lumMod val="50000"/>
                </a:schemeClr>
              </a:solidFill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3200" dirty="0" smtClean="0">
                <a:solidFill>
                  <a:schemeClr val="accent6">
                    <a:lumMod val="50000"/>
                  </a:schemeClr>
                </a:solidFill>
              </a:rPr>
              <a:t>3.     28.00 + </a:t>
            </a:r>
            <a:r>
              <a:rPr lang="en-GB" sz="3200" dirty="0" smtClean="0">
                <a:solidFill>
                  <a:schemeClr val="accent6">
                    <a:lumMod val="50000"/>
                  </a:schemeClr>
                </a:solidFill>
              </a:rPr>
              <a:t>0.77 = 28.77</a:t>
            </a:r>
            <a:endParaRPr lang="en-GB" sz="3200" dirty="0">
              <a:solidFill>
                <a:schemeClr val="accent6">
                  <a:lumMod val="50000"/>
                </a:schemeClr>
              </a:solidFill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3200" dirty="0" smtClean="0">
                <a:solidFill>
                  <a:schemeClr val="accent6">
                    <a:lumMod val="50000"/>
                  </a:schemeClr>
                </a:solidFill>
              </a:rPr>
              <a:t>4.     809 x 9 </a:t>
            </a:r>
            <a:r>
              <a:rPr lang="en-GB" sz="3200" dirty="0" smtClean="0">
                <a:solidFill>
                  <a:schemeClr val="accent6">
                    <a:lumMod val="50000"/>
                  </a:schemeClr>
                </a:solidFill>
              </a:rPr>
              <a:t>=7,281</a:t>
            </a:r>
            <a:endParaRPr lang="en-GB" sz="3200" dirty="0">
              <a:solidFill>
                <a:schemeClr val="accent6">
                  <a:lumMod val="50000"/>
                </a:schemeClr>
              </a:solidFill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5"/>
            </a:pPr>
            <a:r>
              <a:rPr lang="en-GB" sz="3200" dirty="0" smtClean="0">
                <a:solidFill>
                  <a:schemeClr val="accent6">
                    <a:lumMod val="50000"/>
                  </a:schemeClr>
                </a:solidFill>
              </a:rPr>
              <a:t>    90% of </a:t>
            </a:r>
            <a:r>
              <a:rPr lang="en-GB" sz="3200" dirty="0" smtClean="0">
                <a:solidFill>
                  <a:schemeClr val="accent6">
                    <a:lumMod val="50000"/>
                  </a:schemeClr>
                </a:solidFill>
              </a:rPr>
              <a:t>500 =450</a:t>
            </a:r>
            <a:endParaRPr lang="en-GB" sz="3200" dirty="0">
              <a:solidFill>
                <a:schemeClr val="accent6">
                  <a:lumMod val="50000"/>
                </a:schemeClr>
              </a:solidFill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6"/>
            </a:pPr>
            <a:r>
              <a:rPr lang="en-GB" sz="3200" dirty="0" smtClean="0">
                <a:solidFill>
                  <a:schemeClr val="accent6">
                    <a:lumMod val="50000"/>
                  </a:schemeClr>
                </a:solidFill>
              </a:rPr>
              <a:t>    4/4 of </a:t>
            </a:r>
            <a:r>
              <a:rPr lang="en-GB" sz="3200" dirty="0" smtClean="0">
                <a:solidFill>
                  <a:schemeClr val="accent6">
                    <a:lumMod val="50000"/>
                  </a:schemeClr>
                </a:solidFill>
              </a:rPr>
              <a:t>2600 =2600</a:t>
            </a:r>
            <a:endParaRPr lang="en-GB" sz="3200" dirty="0">
              <a:solidFill>
                <a:schemeClr val="accent6">
                  <a:lumMod val="50000"/>
                </a:schemeClr>
              </a:solidFill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7"/>
            </a:pPr>
            <a:r>
              <a:rPr lang="en-GB" sz="3200" dirty="0" smtClean="0">
                <a:solidFill>
                  <a:schemeClr val="accent6">
                    <a:lumMod val="50000"/>
                  </a:schemeClr>
                </a:solidFill>
              </a:rPr>
              <a:t>     56035 </a:t>
            </a:r>
            <a:r>
              <a:rPr lang="en-GB" sz="3200" dirty="0" smtClean="0">
                <a:solidFill>
                  <a:schemeClr val="accent6">
                    <a:lumMod val="50000"/>
                  </a:schemeClr>
                </a:solidFill>
              </a:rPr>
              <a:t>– 55088 = 947</a:t>
            </a:r>
            <a:endParaRPr lang="en-GB" sz="3200" dirty="0" smtClean="0">
              <a:solidFill>
                <a:schemeClr val="accent6">
                  <a:lumMod val="50000"/>
                </a:schemeClr>
              </a:solidFill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7"/>
            </a:pPr>
            <a:r>
              <a:rPr lang="en-GB" sz="3200" dirty="0" smtClean="0">
                <a:solidFill>
                  <a:schemeClr val="accent6">
                    <a:lumMod val="50000"/>
                  </a:schemeClr>
                </a:solidFill>
              </a:rPr>
              <a:t>     5.11 – </a:t>
            </a:r>
            <a:r>
              <a:rPr lang="en-GB" sz="3200" dirty="0" smtClean="0">
                <a:solidFill>
                  <a:schemeClr val="accent6">
                    <a:lumMod val="50000"/>
                  </a:schemeClr>
                </a:solidFill>
              </a:rPr>
              <a:t>1.72 =3.39</a:t>
            </a:r>
            <a:endParaRPr lang="en-GB" sz="3200" dirty="0">
              <a:solidFill>
                <a:schemeClr val="accent6">
                  <a:lumMod val="50000"/>
                </a:schemeClr>
              </a:solidFill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3200" dirty="0" smtClean="0">
                <a:solidFill>
                  <a:schemeClr val="accent6">
                    <a:lumMod val="50000"/>
                  </a:schemeClr>
                </a:solidFill>
              </a:rPr>
              <a:t>9.</a:t>
            </a:r>
            <a:r>
              <a:rPr lang="en-GB" sz="3200" dirty="0" smtClean="0">
                <a:solidFill>
                  <a:schemeClr val="accent6">
                    <a:lumMod val="50000"/>
                  </a:schemeClr>
                </a:solidFill>
              </a:rPr>
              <a:t>    </a:t>
            </a:r>
            <a:r>
              <a:rPr lang="en-GB" sz="3200" dirty="0" smtClean="0">
                <a:solidFill>
                  <a:schemeClr val="accent6">
                    <a:lumMod val="50000"/>
                  </a:schemeClr>
                </a:solidFill>
              </a:rPr>
              <a:t>6/12  – </a:t>
            </a:r>
            <a:r>
              <a:rPr lang="en-GB" sz="3200" dirty="0" smtClean="0">
                <a:solidFill>
                  <a:schemeClr val="accent6">
                    <a:lumMod val="50000"/>
                  </a:schemeClr>
                </a:solidFill>
              </a:rPr>
              <a:t>2/12 = 4/12</a:t>
            </a:r>
            <a:endParaRPr lang="en-GB" sz="3200" dirty="0">
              <a:solidFill>
                <a:schemeClr val="accent6">
                  <a:lumMod val="50000"/>
                </a:schemeClr>
              </a:solidFill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3200" dirty="0" smtClean="0">
                <a:solidFill>
                  <a:schemeClr val="accent6">
                    <a:lumMod val="50000"/>
                  </a:schemeClr>
                </a:solidFill>
              </a:rPr>
              <a:t>10.</a:t>
            </a:r>
            <a:r>
              <a:rPr lang="en-GB" sz="3200" dirty="0" smtClean="0">
                <a:solidFill>
                  <a:schemeClr val="accent6">
                    <a:lumMod val="50000"/>
                  </a:schemeClr>
                </a:solidFill>
              </a:rPr>
              <a:t>   </a:t>
            </a:r>
            <a:r>
              <a:rPr lang="en-GB" sz="3200" dirty="0" smtClean="0">
                <a:solidFill>
                  <a:schemeClr val="accent6">
                    <a:lumMod val="50000"/>
                  </a:schemeClr>
                </a:solidFill>
              </a:rPr>
              <a:t>77x </a:t>
            </a:r>
            <a:r>
              <a:rPr lang="en-GB" sz="3200" dirty="0" smtClean="0">
                <a:solidFill>
                  <a:schemeClr val="accent6">
                    <a:lumMod val="50000"/>
                  </a:schemeClr>
                </a:solidFill>
              </a:rPr>
              <a:t>29 = 2,233</a:t>
            </a:r>
            <a:endParaRPr lang="en-GB" sz="2000" dirty="0">
              <a:solidFill>
                <a:srgbClr val="00B05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257109" y="195944"/>
            <a:ext cx="5277394" cy="640175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2800" dirty="0" smtClean="0">
                <a:solidFill>
                  <a:srgbClr val="FF0000"/>
                </a:solidFill>
              </a:rPr>
              <a:t>1</a:t>
            </a:r>
            <a:r>
              <a:rPr lang="en-GB" sz="3200" dirty="0" smtClean="0">
                <a:solidFill>
                  <a:srgbClr val="FF0000"/>
                </a:solidFill>
              </a:rPr>
              <a:t>.    3191÷ </a:t>
            </a:r>
            <a:r>
              <a:rPr lang="en-GB" sz="3200" dirty="0" smtClean="0">
                <a:solidFill>
                  <a:srgbClr val="FF0000"/>
                </a:solidFill>
              </a:rPr>
              <a:t>2 = 1595 r 1</a:t>
            </a:r>
            <a:endParaRPr lang="en-GB" sz="3200" dirty="0">
              <a:solidFill>
                <a:srgbClr val="FF0000"/>
              </a:solidFill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3200" dirty="0" smtClean="0">
                <a:solidFill>
                  <a:srgbClr val="FF0000"/>
                </a:solidFill>
              </a:rPr>
              <a:t>2.     10 x ( 75 -13</a:t>
            </a:r>
            <a:r>
              <a:rPr lang="en-GB" sz="3200" dirty="0" smtClean="0">
                <a:solidFill>
                  <a:srgbClr val="FF0000"/>
                </a:solidFill>
              </a:rPr>
              <a:t>) = 620</a:t>
            </a:r>
            <a:endParaRPr lang="en-GB" sz="3200" dirty="0">
              <a:solidFill>
                <a:srgbClr val="FF0000"/>
              </a:solidFill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3200" dirty="0" smtClean="0">
                <a:solidFill>
                  <a:srgbClr val="FF0000"/>
                </a:solidFill>
              </a:rPr>
              <a:t>3.     2/9 ÷ </a:t>
            </a:r>
            <a:r>
              <a:rPr lang="en-GB" sz="3200" dirty="0">
                <a:solidFill>
                  <a:srgbClr val="FF0000"/>
                </a:solidFill>
              </a:rPr>
              <a:t>2</a:t>
            </a:r>
            <a:r>
              <a:rPr lang="en-GB" sz="3200" dirty="0" smtClean="0">
                <a:solidFill>
                  <a:srgbClr val="FF0000"/>
                </a:solidFill>
              </a:rPr>
              <a:t> </a:t>
            </a:r>
            <a:r>
              <a:rPr lang="en-GB" sz="3200" dirty="0" smtClean="0">
                <a:solidFill>
                  <a:srgbClr val="FF0000"/>
                </a:solidFill>
              </a:rPr>
              <a:t> =1/9</a:t>
            </a:r>
            <a:endParaRPr lang="en-GB" sz="3200" dirty="0">
              <a:solidFill>
                <a:srgbClr val="FF0000"/>
              </a:solidFill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3200" dirty="0" smtClean="0">
                <a:solidFill>
                  <a:srgbClr val="FF0000"/>
                </a:solidFill>
              </a:rPr>
              <a:t>4.     797x </a:t>
            </a:r>
            <a:r>
              <a:rPr lang="en-GB" sz="3200" dirty="0" smtClean="0">
                <a:solidFill>
                  <a:srgbClr val="FF0000"/>
                </a:solidFill>
              </a:rPr>
              <a:t>7 = 5,579</a:t>
            </a:r>
            <a:endParaRPr lang="en-GB" sz="3200" dirty="0">
              <a:solidFill>
                <a:srgbClr val="FF0000"/>
              </a:solidFill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5"/>
            </a:pPr>
            <a:r>
              <a:rPr lang="en-GB" sz="3200" dirty="0" smtClean="0">
                <a:solidFill>
                  <a:srgbClr val="FF0000"/>
                </a:solidFill>
              </a:rPr>
              <a:t>    44 % of </a:t>
            </a:r>
            <a:r>
              <a:rPr lang="en-GB" sz="3200" dirty="0" smtClean="0">
                <a:solidFill>
                  <a:srgbClr val="FF0000"/>
                </a:solidFill>
              </a:rPr>
              <a:t>200 = 88</a:t>
            </a:r>
            <a:endParaRPr lang="en-GB" sz="3200" dirty="0" smtClean="0">
              <a:solidFill>
                <a:srgbClr val="FF0000"/>
              </a:solidFill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6"/>
            </a:pPr>
            <a:r>
              <a:rPr lang="en-GB" sz="3200" dirty="0" smtClean="0">
                <a:solidFill>
                  <a:srgbClr val="FF0000"/>
                </a:solidFill>
              </a:rPr>
              <a:t>     7 </a:t>
            </a:r>
            <a:r>
              <a:rPr lang="en-GB" sz="1400" dirty="0" smtClean="0">
                <a:solidFill>
                  <a:srgbClr val="FF0000"/>
                </a:solidFill>
              </a:rPr>
              <a:t>2   </a:t>
            </a:r>
            <a:r>
              <a:rPr lang="en-GB" sz="1400" dirty="0" smtClean="0">
                <a:solidFill>
                  <a:srgbClr val="FF0000"/>
                </a:solidFill>
              </a:rPr>
              <a:t>= </a:t>
            </a:r>
            <a:r>
              <a:rPr lang="en-GB" sz="3200" dirty="0" smtClean="0">
                <a:solidFill>
                  <a:srgbClr val="FF0000"/>
                </a:solidFill>
              </a:rPr>
              <a:t>49</a:t>
            </a:r>
            <a:endParaRPr lang="en-GB" sz="3200" dirty="0" smtClean="0">
              <a:solidFill>
                <a:srgbClr val="FF0000"/>
              </a:solidFill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7"/>
            </a:pPr>
            <a:r>
              <a:rPr lang="en-GB" sz="3200" dirty="0" smtClean="0">
                <a:solidFill>
                  <a:srgbClr val="FF0000"/>
                </a:solidFill>
              </a:rPr>
              <a:t>     7</a:t>
            </a:r>
            <a:r>
              <a:rPr lang="en-GB" sz="1200" dirty="0" smtClean="0">
                <a:solidFill>
                  <a:srgbClr val="FF0000"/>
                </a:solidFill>
              </a:rPr>
              <a:t>3   </a:t>
            </a:r>
            <a:r>
              <a:rPr lang="en-GB" sz="1200" dirty="0" smtClean="0">
                <a:solidFill>
                  <a:srgbClr val="FF0000"/>
                </a:solidFill>
              </a:rPr>
              <a:t>=  </a:t>
            </a:r>
            <a:r>
              <a:rPr lang="en-GB" sz="3600" dirty="0" smtClean="0">
                <a:solidFill>
                  <a:srgbClr val="FF0000"/>
                </a:solidFill>
              </a:rPr>
              <a:t>343</a:t>
            </a:r>
            <a:endParaRPr lang="en-GB" sz="3600" dirty="0" smtClean="0">
              <a:solidFill>
                <a:srgbClr val="FF0000"/>
              </a:solidFill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8"/>
            </a:pPr>
            <a:r>
              <a:rPr lang="en-GB" sz="3200" dirty="0" smtClean="0">
                <a:solidFill>
                  <a:srgbClr val="FF0000"/>
                </a:solidFill>
              </a:rPr>
              <a:t>     27. 85 –</a:t>
            </a:r>
            <a:r>
              <a:rPr lang="en-GB" sz="3200" dirty="0" smtClean="0">
                <a:solidFill>
                  <a:srgbClr val="FF0000"/>
                </a:solidFill>
              </a:rPr>
              <a:t>2.79 = 25.06</a:t>
            </a:r>
            <a:endParaRPr lang="en-GB" sz="3200" dirty="0">
              <a:solidFill>
                <a:srgbClr val="FF0000"/>
              </a:solidFill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8"/>
            </a:pPr>
            <a:r>
              <a:rPr lang="en-GB" sz="3200" dirty="0" smtClean="0">
                <a:solidFill>
                  <a:srgbClr val="FF0000"/>
                </a:solidFill>
              </a:rPr>
              <a:t>     8/13   + 3/13 </a:t>
            </a:r>
            <a:r>
              <a:rPr lang="en-GB" sz="3200" dirty="0" smtClean="0">
                <a:solidFill>
                  <a:srgbClr val="FF0000"/>
                </a:solidFill>
              </a:rPr>
              <a:t>= 11/13</a:t>
            </a:r>
            <a:endParaRPr lang="en-GB" sz="3200" dirty="0">
              <a:solidFill>
                <a:srgbClr val="FF0000"/>
              </a:solidFill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8"/>
            </a:pPr>
            <a:r>
              <a:rPr lang="en-GB" sz="3200" dirty="0">
                <a:solidFill>
                  <a:srgbClr val="FF0000"/>
                </a:solidFill>
              </a:rPr>
              <a:t> </a:t>
            </a:r>
            <a:r>
              <a:rPr lang="en-GB" sz="3200" dirty="0" smtClean="0">
                <a:solidFill>
                  <a:srgbClr val="FF0000"/>
                </a:solidFill>
              </a:rPr>
              <a:t>  4735 x 41 =  </a:t>
            </a:r>
            <a:r>
              <a:rPr lang="en-GB" sz="3200" dirty="0" smtClean="0">
                <a:solidFill>
                  <a:srgbClr val="FF0000"/>
                </a:solidFill>
              </a:rPr>
              <a:t>194,135</a:t>
            </a:r>
            <a:endParaRPr lang="en-GB" sz="2000" dirty="0">
              <a:solidFill>
                <a:srgbClr val="FF0000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5394958" y="195944"/>
            <a:ext cx="1016599" cy="76944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GB" sz="2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 </a:t>
            </a:r>
            <a:r>
              <a:rPr lang="en-GB" sz="16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Friday</a:t>
            </a:r>
          </a:p>
          <a:p>
            <a:r>
              <a:rPr lang="en-GB" sz="16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Answers</a:t>
            </a:r>
            <a:endParaRPr lang="en-GB" sz="1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3689465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705394" y="195944"/>
            <a:ext cx="4689565" cy="640175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2800" dirty="0" smtClean="0">
                <a:solidFill>
                  <a:schemeClr val="accent6">
                    <a:lumMod val="50000"/>
                  </a:schemeClr>
                </a:solidFill>
              </a:rPr>
              <a:t>1</a:t>
            </a:r>
            <a:r>
              <a:rPr lang="en-GB" sz="3200" dirty="0" smtClean="0">
                <a:solidFill>
                  <a:schemeClr val="accent6">
                    <a:lumMod val="50000"/>
                  </a:schemeClr>
                </a:solidFill>
              </a:rPr>
              <a:t>.     18,631 – </a:t>
            </a:r>
            <a:r>
              <a:rPr lang="en-GB" sz="3200" dirty="0" smtClean="0">
                <a:solidFill>
                  <a:schemeClr val="accent6">
                    <a:lumMod val="50000"/>
                  </a:schemeClr>
                </a:solidFill>
              </a:rPr>
              <a:t>30 =18,601</a:t>
            </a:r>
            <a:endParaRPr lang="en-GB" sz="3200" dirty="0">
              <a:solidFill>
                <a:schemeClr val="accent6">
                  <a:lumMod val="50000"/>
                </a:schemeClr>
              </a:solidFill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3200" dirty="0" smtClean="0">
                <a:solidFill>
                  <a:schemeClr val="accent6">
                    <a:lumMod val="50000"/>
                  </a:schemeClr>
                </a:solidFill>
              </a:rPr>
              <a:t>2.     16 </a:t>
            </a:r>
            <a:r>
              <a:rPr lang="en-GB" sz="3200" dirty="0" smtClean="0">
                <a:solidFill>
                  <a:schemeClr val="accent6">
                    <a:lumMod val="50000"/>
                  </a:schemeClr>
                </a:solidFill>
              </a:rPr>
              <a:t>x100+ 1,600</a:t>
            </a:r>
            <a:endParaRPr lang="en-GB" sz="3200" dirty="0">
              <a:solidFill>
                <a:schemeClr val="accent6">
                  <a:lumMod val="50000"/>
                </a:schemeClr>
              </a:solidFill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3200" dirty="0" smtClean="0">
                <a:solidFill>
                  <a:schemeClr val="accent6">
                    <a:lumMod val="50000"/>
                  </a:schemeClr>
                </a:solidFill>
              </a:rPr>
              <a:t>3.     20.90 + </a:t>
            </a:r>
            <a:r>
              <a:rPr lang="en-GB" sz="3200" dirty="0" smtClean="0">
                <a:solidFill>
                  <a:schemeClr val="accent6">
                    <a:lumMod val="50000"/>
                  </a:schemeClr>
                </a:solidFill>
              </a:rPr>
              <a:t>0.32= 21.22</a:t>
            </a:r>
            <a:endParaRPr lang="en-GB" sz="3200" dirty="0">
              <a:solidFill>
                <a:schemeClr val="accent6">
                  <a:lumMod val="50000"/>
                </a:schemeClr>
              </a:solidFill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3200" dirty="0" smtClean="0">
                <a:solidFill>
                  <a:schemeClr val="accent6">
                    <a:lumMod val="50000"/>
                  </a:schemeClr>
                </a:solidFill>
              </a:rPr>
              <a:t>4.     862 x  </a:t>
            </a:r>
            <a:r>
              <a:rPr lang="en-GB" sz="3200" dirty="0" smtClean="0">
                <a:solidFill>
                  <a:schemeClr val="accent6">
                    <a:lumMod val="50000"/>
                  </a:schemeClr>
                </a:solidFill>
              </a:rPr>
              <a:t>7=6,034</a:t>
            </a:r>
            <a:endParaRPr lang="en-GB" sz="3200" dirty="0">
              <a:solidFill>
                <a:schemeClr val="accent6">
                  <a:lumMod val="50000"/>
                </a:schemeClr>
              </a:solidFill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5"/>
            </a:pPr>
            <a:r>
              <a:rPr lang="en-GB" sz="3200" dirty="0" smtClean="0">
                <a:solidFill>
                  <a:schemeClr val="accent6">
                    <a:lumMod val="50000"/>
                  </a:schemeClr>
                </a:solidFill>
              </a:rPr>
              <a:t>    20% of </a:t>
            </a:r>
            <a:r>
              <a:rPr lang="en-GB" sz="3200" dirty="0" smtClean="0">
                <a:solidFill>
                  <a:schemeClr val="accent6">
                    <a:lumMod val="50000"/>
                  </a:schemeClr>
                </a:solidFill>
              </a:rPr>
              <a:t>500 =100</a:t>
            </a:r>
            <a:endParaRPr lang="en-GB" sz="3200" dirty="0">
              <a:solidFill>
                <a:schemeClr val="accent6">
                  <a:lumMod val="50000"/>
                </a:schemeClr>
              </a:solidFill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6"/>
            </a:pPr>
            <a:r>
              <a:rPr lang="en-GB" sz="3200" dirty="0" smtClean="0">
                <a:solidFill>
                  <a:schemeClr val="accent6">
                    <a:lumMod val="50000"/>
                  </a:schemeClr>
                </a:solidFill>
              </a:rPr>
              <a:t>     ¾ of </a:t>
            </a:r>
            <a:r>
              <a:rPr lang="en-GB" sz="3200" dirty="0" smtClean="0">
                <a:solidFill>
                  <a:schemeClr val="accent6">
                    <a:lumMod val="50000"/>
                  </a:schemeClr>
                </a:solidFill>
              </a:rPr>
              <a:t>1600=1,200</a:t>
            </a:r>
            <a:endParaRPr lang="en-GB" sz="3200" dirty="0">
              <a:solidFill>
                <a:schemeClr val="accent6">
                  <a:lumMod val="50000"/>
                </a:schemeClr>
              </a:solidFill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7"/>
            </a:pPr>
            <a:r>
              <a:rPr lang="en-GB" sz="3200" dirty="0" smtClean="0">
                <a:solidFill>
                  <a:schemeClr val="accent6">
                    <a:lumMod val="50000"/>
                  </a:schemeClr>
                </a:solidFill>
              </a:rPr>
              <a:t>     38,605 – </a:t>
            </a:r>
            <a:r>
              <a:rPr lang="en-GB" sz="3200" dirty="0" smtClean="0">
                <a:solidFill>
                  <a:schemeClr val="accent6">
                    <a:lumMod val="50000"/>
                  </a:schemeClr>
                </a:solidFill>
              </a:rPr>
              <a:t>1024=37,581</a:t>
            </a:r>
            <a:endParaRPr lang="en-GB" sz="3200" dirty="0" smtClean="0">
              <a:solidFill>
                <a:schemeClr val="accent6">
                  <a:lumMod val="50000"/>
                </a:schemeClr>
              </a:solidFill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8"/>
            </a:pPr>
            <a:r>
              <a:rPr lang="en-GB" sz="3200" dirty="0" smtClean="0">
                <a:solidFill>
                  <a:schemeClr val="accent6">
                    <a:lumMod val="50000"/>
                  </a:schemeClr>
                </a:solidFill>
              </a:rPr>
              <a:t>     77.63 -  </a:t>
            </a:r>
            <a:r>
              <a:rPr lang="en-GB" sz="3200" dirty="0" smtClean="0">
                <a:solidFill>
                  <a:schemeClr val="accent6">
                    <a:lumMod val="50000"/>
                  </a:schemeClr>
                </a:solidFill>
              </a:rPr>
              <a:t>18.52=59.11</a:t>
            </a:r>
            <a:endParaRPr lang="en-GB" sz="3200" dirty="0">
              <a:solidFill>
                <a:schemeClr val="accent6">
                  <a:lumMod val="50000"/>
                </a:schemeClr>
              </a:solidFill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8"/>
            </a:pPr>
            <a:r>
              <a:rPr lang="en-GB" sz="3200" dirty="0" smtClean="0">
                <a:solidFill>
                  <a:schemeClr val="accent6">
                    <a:lumMod val="50000"/>
                  </a:schemeClr>
                </a:solidFill>
              </a:rPr>
              <a:t>     10/15  – </a:t>
            </a:r>
            <a:r>
              <a:rPr lang="en-GB" sz="3200" dirty="0" smtClean="0">
                <a:solidFill>
                  <a:schemeClr val="accent6">
                    <a:lumMod val="50000"/>
                  </a:schemeClr>
                </a:solidFill>
              </a:rPr>
              <a:t>8/15 = 2/15</a:t>
            </a:r>
            <a:endParaRPr lang="en-GB" sz="3200" dirty="0">
              <a:solidFill>
                <a:schemeClr val="accent6">
                  <a:lumMod val="50000"/>
                </a:schemeClr>
              </a:solidFill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8"/>
            </a:pP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GB" sz="3200" dirty="0" smtClean="0">
                <a:solidFill>
                  <a:schemeClr val="accent6">
                    <a:lumMod val="50000"/>
                  </a:schemeClr>
                </a:solidFill>
              </a:rPr>
              <a:t>   61 x 23   </a:t>
            </a:r>
            <a:r>
              <a:rPr lang="en-GB" sz="3200" dirty="0" smtClean="0">
                <a:solidFill>
                  <a:schemeClr val="accent6">
                    <a:lumMod val="50000"/>
                  </a:schemeClr>
                </a:solidFill>
              </a:rPr>
              <a:t>= 1,403</a:t>
            </a:r>
            <a:endParaRPr lang="en-GB" sz="2000" dirty="0">
              <a:solidFill>
                <a:srgbClr val="00B05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257109" y="195944"/>
            <a:ext cx="5277394" cy="640175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2800" dirty="0" smtClean="0">
                <a:solidFill>
                  <a:srgbClr val="FF0000"/>
                </a:solidFill>
              </a:rPr>
              <a:t>1</a:t>
            </a:r>
            <a:r>
              <a:rPr lang="en-GB" sz="3200" dirty="0" smtClean="0">
                <a:solidFill>
                  <a:srgbClr val="FF0000"/>
                </a:solidFill>
              </a:rPr>
              <a:t>.     5893 ÷ </a:t>
            </a:r>
            <a:r>
              <a:rPr lang="en-GB" sz="3200" dirty="0" smtClean="0">
                <a:solidFill>
                  <a:srgbClr val="FF0000"/>
                </a:solidFill>
              </a:rPr>
              <a:t>3 =1964r1</a:t>
            </a:r>
            <a:endParaRPr lang="en-GB" sz="3200" dirty="0">
              <a:solidFill>
                <a:srgbClr val="FF0000"/>
              </a:solidFill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3200" dirty="0" smtClean="0">
                <a:solidFill>
                  <a:srgbClr val="FF0000"/>
                </a:solidFill>
              </a:rPr>
              <a:t>2.     11 x ( 71 – 19 </a:t>
            </a:r>
            <a:r>
              <a:rPr lang="en-GB" sz="3200" dirty="0" smtClean="0">
                <a:solidFill>
                  <a:srgbClr val="FF0000"/>
                </a:solidFill>
              </a:rPr>
              <a:t>) = 572</a:t>
            </a:r>
            <a:endParaRPr lang="en-GB" sz="3200" dirty="0">
              <a:solidFill>
                <a:srgbClr val="FF0000"/>
              </a:solidFill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3200" dirty="0" smtClean="0">
                <a:solidFill>
                  <a:srgbClr val="FF0000"/>
                </a:solidFill>
              </a:rPr>
              <a:t>3.     1/6 ÷ </a:t>
            </a:r>
            <a:r>
              <a:rPr lang="en-GB" sz="3200" dirty="0" smtClean="0">
                <a:solidFill>
                  <a:srgbClr val="FF0000"/>
                </a:solidFill>
              </a:rPr>
              <a:t>3 = 1/18</a:t>
            </a:r>
            <a:endParaRPr lang="en-GB" sz="3200" dirty="0">
              <a:solidFill>
                <a:srgbClr val="FF0000"/>
              </a:solidFill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3200" dirty="0" smtClean="0">
                <a:solidFill>
                  <a:srgbClr val="FF0000"/>
                </a:solidFill>
              </a:rPr>
              <a:t>4.     755 x </a:t>
            </a:r>
            <a:r>
              <a:rPr lang="en-GB" sz="3200" dirty="0" smtClean="0">
                <a:solidFill>
                  <a:srgbClr val="FF0000"/>
                </a:solidFill>
              </a:rPr>
              <a:t>9 =6,795</a:t>
            </a:r>
            <a:endParaRPr lang="en-GB" sz="3200" dirty="0">
              <a:solidFill>
                <a:srgbClr val="FF0000"/>
              </a:solidFill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5"/>
            </a:pPr>
            <a:r>
              <a:rPr lang="en-GB" sz="3200" dirty="0" smtClean="0">
                <a:solidFill>
                  <a:srgbClr val="FF0000"/>
                </a:solidFill>
              </a:rPr>
              <a:t>    25 % of </a:t>
            </a:r>
            <a:r>
              <a:rPr lang="en-GB" sz="3200" dirty="0" smtClean="0">
                <a:solidFill>
                  <a:srgbClr val="FF0000"/>
                </a:solidFill>
              </a:rPr>
              <a:t>300 =75</a:t>
            </a:r>
            <a:endParaRPr lang="en-GB" sz="3200" dirty="0">
              <a:solidFill>
                <a:srgbClr val="FF0000"/>
              </a:solidFill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6"/>
            </a:pPr>
            <a:r>
              <a:rPr lang="en-GB" sz="3200" dirty="0" smtClean="0">
                <a:solidFill>
                  <a:srgbClr val="FF0000"/>
                </a:solidFill>
              </a:rPr>
              <a:t>     5 ¾ x </a:t>
            </a:r>
            <a:r>
              <a:rPr lang="en-GB" sz="3200" dirty="0" smtClean="0">
                <a:solidFill>
                  <a:srgbClr val="FF0000"/>
                </a:solidFill>
              </a:rPr>
              <a:t>47=263 </a:t>
            </a:r>
            <a:r>
              <a:rPr lang="en-GB" sz="2000" dirty="0" smtClean="0">
                <a:solidFill>
                  <a:srgbClr val="FF0000"/>
                </a:solidFill>
              </a:rPr>
              <a:t>1/5</a:t>
            </a:r>
            <a:endParaRPr lang="en-GB" sz="2000" dirty="0">
              <a:solidFill>
                <a:srgbClr val="FF0000"/>
              </a:solidFill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7"/>
            </a:pPr>
            <a:r>
              <a:rPr lang="en-GB" sz="3200" dirty="0" smtClean="0">
                <a:solidFill>
                  <a:srgbClr val="FF0000"/>
                </a:solidFill>
              </a:rPr>
              <a:t>     3627 ÷  </a:t>
            </a:r>
            <a:r>
              <a:rPr lang="en-GB" sz="3200" dirty="0" smtClean="0">
                <a:solidFill>
                  <a:srgbClr val="FF0000"/>
                </a:solidFill>
              </a:rPr>
              <a:t>14 =259r1 </a:t>
            </a:r>
            <a:endParaRPr lang="en-GB" sz="3200" dirty="0" smtClean="0">
              <a:solidFill>
                <a:srgbClr val="FF0000"/>
              </a:solidFill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8"/>
            </a:pPr>
            <a:r>
              <a:rPr lang="en-GB" sz="3200" dirty="0" smtClean="0">
                <a:solidFill>
                  <a:srgbClr val="FF0000"/>
                </a:solidFill>
              </a:rPr>
              <a:t>     61. 86 – 8. </a:t>
            </a:r>
            <a:r>
              <a:rPr lang="en-GB" sz="3200" dirty="0" smtClean="0">
                <a:solidFill>
                  <a:srgbClr val="FF0000"/>
                </a:solidFill>
              </a:rPr>
              <a:t>23 = 53.63</a:t>
            </a:r>
            <a:endParaRPr lang="en-GB" sz="3200" dirty="0">
              <a:solidFill>
                <a:srgbClr val="FF0000"/>
              </a:solidFill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8"/>
            </a:pPr>
            <a:r>
              <a:rPr lang="en-GB" sz="3200" dirty="0" smtClean="0">
                <a:solidFill>
                  <a:srgbClr val="FF0000"/>
                </a:solidFill>
              </a:rPr>
              <a:t>     10/10  + 8/10 </a:t>
            </a:r>
            <a:r>
              <a:rPr lang="en-GB" sz="3200" dirty="0" smtClean="0">
                <a:solidFill>
                  <a:srgbClr val="FF0000"/>
                </a:solidFill>
              </a:rPr>
              <a:t>=1 </a:t>
            </a:r>
            <a:r>
              <a:rPr lang="en-GB" sz="1600" dirty="0" smtClean="0">
                <a:solidFill>
                  <a:srgbClr val="FF0000"/>
                </a:solidFill>
              </a:rPr>
              <a:t>8/10</a:t>
            </a:r>
            <a:endParaRPr lang="en-GB" sz="1600" dirty="0">
              <a:solidFill>
                <a:srgbClr val="FF0000"/>
              </a:solidFill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8"/>
            </a:pPr>
            <a:r>
              <a:rPr lang="en-GB" sz="3200" dirty="0">
                <a:solidFill>
                  <a:srgbClr val="FF0000"/>
                </a:solidFill>
              </a:rPr>
              <a:t> </a:t>
            </a:r>
            <a:r>
              <a:rPr lang="en-GB" sz="3200" dirty="0" smtClean="0">
                <a:solidFill>
                  <a:srgbClr val="FF0000"/>
                </a:solidFill>
              </a:rPr>
              <a:t>   2729 x 45 =  </a:t>
            </a:r>
            <a:r>
              <a:rPr lang="en-GB" sz="3200" dirty="0" smtClean="0">
                <a:solidFill>
                  <a:srgbClr val="FF0000"/>
                </a:solidFill>
              </a:rPr>
              <a:t>122,805</a:t>
            </a:r>
            <a:endParaRPr lang="en-GB" sz="2000" dirty="0">
              <a:solidFill>
                <a:srgbClr val="FF0000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5545566" y="195944"/>
            <a:ext cx="8621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dirty="0" smtClean="0"/>
              <a:t>Monday</a:t>
            </a:r>
          </a:p>
          <a:p>
            <a:r>
              <a:rPr lang="en-GB" sz="1000" dirty="0" smtClean="0"/>
              <a:t>Answers</a:t>
            </a:r>
            <a:endParaRPr lang="en-GB" sz="1000" dirty="0"/>
          </a:p>
        </p:txBody>
      </p:sp>
    </p:spTree>
    <p:extLst>
      <p:ext uri="{BB962C8B-B14F-4D97-AF65-F5344CB8AC3E}">
        <p14:creationId xmlns:p14="http://schemas.microsoft.com/office/powerpoint/2010/main" val="29474048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703217" y="195944"/>
            <a:ext cx="4689565" cy="640175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2800" dirty="0" smtClean="0">
                <a:solidFill>
                  <a:schemeClr val="accent6">
                    <a:lumMod val="50000"/>
                  </a:schemeClr>
                </a:solidFill>
              </a:rPr>
              <a:t>1</a:t>
            </a:r>
            <a:r>
              <a:rPr lang="en-GB" sz="3200" dirty="0" smtClean="0">
                <a:solidFill>
                  <a:schemeClr val="accent6">
                    <a:lumMod val="50000"/>
                  </a:schemeClr>
                </a:solidFill>
              </a:rPr>
              <a:t>.     13352 - 86</a:t>
            </a:r>
            <a:endParaRPr lang="en-GB" sz="3200" dirty="0">
              <a:solidFill>
                <a:schemeClr val="accent6">
                  <a:lumMod val="50000"/>
                </a:schemeClr>
              </a:solidFill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3200" dirty="0" smtClean="0">
                <a:solidFill>
                  <a:schemeClr val="accent6">
                    <a:lumMod val="50000"/>
                  </a:schemeClr>
                </a:solidFill>
              </a:rPr>
              <a:t>2.     28 x 1000</a:t>
            </a:r>
            <a:endParaRPr lang="en-GB" sz="3200" dirty="0">
              <a:solidFill>
                <a:schemeClr val="accent6">
                  <a:lumMod val="50000"/>
                </a:schemeClr>
              </a:solidFill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3200" dirty="0" smtClean="0">
                <a:solidFill>
                  <a:schemeClr val="accent6">
                    <a:lumMod val="50000"/>
                  </a:schemeClr>
                </a:solidFill>
              </a:rPr>
              <a:t>3.     14.00 + 0.04</a:t>
            </a:r>
            <a:endParaRPr lang="en-GB" sz="3200" dirty="0">
              <a:solidFill>
                <a:schemeClr val="accent6">
                  <a:lumMod val="50000"/>
                </a:schemeClr>
              </a:solidFill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3200" dirty="0" smtClean="0">
                <a:solidFill>
                  <a:schemeClr val="accent6">
                    <a:lumMod val="50000"/>
                  </a:schemeClr>
                </a:solidFill>
              </a:rPr>
              <a:t>4.     837 x 5 </a:t>
            </a:r>
            <a:endParaRPr lang="en-GB" sz="3200" dirty="0">
              <a:solidFill>
                <a:schemeClr val="accent6">
                  <a:lumMod val="50000"/>
                </a:schemeClr>
              </a:solidFill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5"/>
            </a:pPr>
            <a:r>
              <a:rPr lang="en-GB" sz="3200" dirty="0" smtClean="0">
                <a:solidFill>
                  <a:schemeClr val="accent6">
                    <a:lumMod val="50000"/>
                  </a:schemeClr>
                </a:solidFill>
              </a:rPr>
              <a:t>    60% of 600</a:t>
            </a:r>
            <a:endParaRPr lang="en-GB" sz="3200" dirty="0">
              <a:solidFill>
                <a:schemeClr val="accent6">
                  <a:lumMod val="50000"/>
                </a:schemeClr>
              </a:solidFill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6"/>
            </a:pPr>
            <a:r>
              <a:rPr lang="en-GB" sz="3200" dirty="0" smtClean="0">
                <a:solidFill>
                  <a:schemeClr val="accent6">
                    <a:lumMod val="50000"/>
                  </a:schemeClr>
                </a:solidFill>
              </a:rPr>
              <a:t>     ¼ of 1000</a:t>
            </a:r>
            <a:endParaRPr lang="en-GB" sz="3200" dirty="0">
              <a:solidFill>
                <a:schemeClr val="accent6">
                  <a:lumMod val="50000"/>
                </a:schemeClr>
              </a:solidFill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7"/>
            </a:pPr>
            <a:r>
              <a:rPr lang="en-GB" sz="3200" dirty="0" smtClean="0">
                <a:solidFill>
                  <a:schemeClr val="accent6">
                    <a:lumMod val="50000"/>
                  </a:schemeClr>
                </a:solidFill>
              </a:rPr>
              <a:t>     52299 - 8811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8"/>
            </a:pPr>
            <a:r>
              <a:rPr lang="en-GB" sz="3200" dirty="0" smtClean="0">
                <a:solidFill>
                  <a:schemeClr val="accent6">
                    <a:lumMod val="50000"/>
                  </a:schemeClr>
                </a:solidFill>
              </a:rPr>
              <a:t>     12.99 – 1.74</a:t>
            </a:r>
            <a:endParaRPr lang="en-GB" sz="3200" dirty="0">
              <a:solidFill>
                <a:schemeClr val="accent6">
                  <a:lumMod val="50000"/>
                </a:schemeClr>
              </a:solidFill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8"/>
            </a:pPr>
            <a:r>
              <a:rPr lang="en-GB" sz="3200" dirty="0" smtClean="0">
                <a:solidFill>
                  <a:schemeClr val="accent6">
                    <a:lumMod val="50000"/>
                  </a:schemeClr>
                </a:solidFill>
              </a:rPr>
              <a:t>     8/15 – 5/15</a:t>
            </a:r>
            <a:endParaRPr lang="en-GB" sz="3200" dirty="0">
              <a:solidFill>
                <a:schemeClr val="accent6">
                  <a:lumMod val="50000"/>
                </a:schemeClr>
              </a:solidFill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8"/>
            </a:pP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GB" sz="3200" dirty="0" smtClean="0">
                <a:solidFill>
                  <a:schemeClr val="accent6">
                    <a:lumMod val="50000"/>
                  </a:schemeClr>
                </a:solidFill>
              </a:rPr>
              <a:t>   65 x 26  </a:t>
            </a:r>
            <a:endParaRPr lang="en-GB" sz="2000" dirty="0">
              <a:solidFill>
                <a:srgbClr val="00B05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257109" y="195944"/>
            <a:ext cx="5277394" cy="640175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2800" dirty="0" smtClean="0">
                <a:solidFill>
                  <a:srgbClr val="FF0000"/>
                </a:solidFill>
              </a:rPr>
              <a:t>1</a:t>
            </a:r>
            <a:r>
              <a:rPr lang="en-GB" sz="3200" dirty="0" smtClean="0">
                <a:solidFill>
                  <a:srgbClr val="FF0000"/>
                </a:solidFill>
              </a:rPr>
              <a:t>.     5098 ÷ 8</a:t>
            </a:r>
            <a:endParaRPr lang="en-GB" sz="3200" dirty="0">
              <a:solidFill>
                <a:srgbClr val="FF0000"/>
              </a:solidFill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3200" dirty="0" smtClean="0">
                <a:solidFill>
                  <a:srgbClr val="FF0000"/>
                </a:solidFill>
              </a:rPr>
              <a:t>2.     16 x ( 78– 24 )</a:t>
            </a:r>
            <a:endParaRPr lang="en-GB" sz="3200" dirty="0">
              <a:solidFill>
                <a:srgbClr val="FF0000"/>
              </a:solidFill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3200" dirty="0" smtClean="0">
                <a:solidFill>
                  <a:srgbClr val="FF0000"/>
                </a:solidFill>
              </a:rPr>
              <a:t>3.     5/5 ÷ 1 </a:t>
            </a:r>
            <a:endParaRPr lang="en-GB" sz="3200" dirty="0">
              <a:solidFill>
                <a:srgbClr val="FF0000"/>
              </a:solidFill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3200" dirty="0" smtClean="0">
                <a:solidFill>
                  <a:srgbClr val="FF0000"/>
                </a:solidFill>
              </a:rPr>
              <a:t>4.     595 x </a:t>
            </a:r>
            <a:r>
              <a:rPr lang="en-GB" sz="3200" dirty="0">
                <a:solidFill>
                  <a:srgbClr val="FF0000"/>
                </a:solidFill>
              </a:rPr>
              <a:t>8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5"/>
            </a:pPr>
            <a:r>
              <a:rPr lang="en-GB" sz="3200" dirty="0" smtClean="0">
                <a:solidFill>
                  <a:srgbClr val="FF0000"/>
                </a:solidFill>
              </a:rPr>
              <a:t>    34 % of 700</a:t>
            </a:r>
            <a:endParaRPr lang="en-GB" sz="3200" dirty="0">
              <a:solidFill>
                <a:srgbClr val="FF0000"/>
              </a:solidFill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6"/>
            </a:pPr>
            <a:r>
              <a:rPr lang="en-GB" sz="3200" dirty="0" smtClean="0">
                <a:solidFill>
                  <a:srgbClr val="FF0000"/>
                </a:solidFill>
              </a:rPr>
              <a:t>     2   2/5  x 20</a:t>
            </a:r>
            <a:endParaRPr lang="en-GB" sz="3200" dirty="0">
              <a:solidFill>
                <a:srgbClr val="FF0000"/>
              </a:solidFill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7"/>
            </a:pPr>
            <a:r>
              <a:rPr lang="en-GB" sz="3200" dirty="0" smtClean="0">
                <a:solidFill>
                  <a:srgbClr val="FF0000"/>
                </a:solidFill>
              </a:rPr>
              <a:t>     3190 ÷  16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8"/>
            </a:pPr>
            <a:r>
              <a:rPr lang="en-GB" sz="3200" dirty="0" smtClean="0">
                <a:solidFill>
                  <a:srgbClr val="FF0000"/>
                </a:solidFill>
              </a:rPr>
              <a:t>     </a:t>
            </a:r>
            <a:r>
              <a:rPr lang="en-GB" sz="3200" dirty="0" smtClean="0">
                <a:solidFill>
                  <a:srgbClr val="FF0000"/>
                </a:solidFill>
              </a:rPr>
              <a:t>18.33 – 16.52 </a:t>
            </a:r>
            <a:endParaRPr lang="en-GB" sz="3200" dirty="0">
              <a:solidFill>
                <a:srgbClr val="FF0000"/>
              </a:solidFill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8"/>
            </a:pPr>
            <a:r>
              <a:rPr lang="en-GB" sz="3200" dirty="0" smtClean="0">
                <a:solidFill>
                  <a:srgbClr val="FF0000"/>
                </a:solidFill>
              </a:rPr>
              <a:t>     10/15   + 1/10 =</a:t>
            </a:r>
            <a:endParaRPr lang="en-GB" sz="3200" dirty="0">
              <a:solidFill>
                <a:srgbClr val="FF0000"/>
              </a:solidFill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8"/>
            </a:pPr>
            <a:r>
              <a:rPr lang="en-GB" sz="3200" dirty="0">
                <a:solidFill>
                  <a:srgbClr val="FF0000"/>
                </a:solidFill>
              </a:rPr>
              <a:t> </a:t>
            </a:r>
            <a:r>
              <a:rPr lang="en-GB" sz="3200" dirty="0" smtClean="0">
                <a:solidFill>
                  <a:srgbClr val="FF0000"/>
                </a:solidFill>
              </a:rPr>
              <a:t>   2769 x 24 =  </a:t>
            </a:r>
            <a:endParaRPr lang="en-GB" sz="2000" dirty="0">
              <a:solidFill>
                <a:srgbClr val="FF000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5392782" y="195944"/>
            <a:ext cx="111559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 smtClean="0"/>
              <a:t>Tuesday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664810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703217" y="195944"/>
            <a:ext cx="4689565" cy="634019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2800" dirty="0" smtClean="0">
                <a:solidFill>
                  <a:schemeClr val="accent6">
                    <a:lumMod val="50000"/>
                  </a:schemeClr>
                </a:solidFill>
              </a:rPr>
              <a:t>1</a:t>
            </a:r>
            <a:r>
              <a:rPr lang="en-GB" sz="3200" dirty="0" smtClean="0">
                <a:solidFill>
                  <a:schemeClr val="accent6">
                    <a:lumMod val="50000"/>
                  </a:schemeClr>
                </a:solidFill>
              </a:rPr>
              <a:t>.     13352 </a:t>
            </a:r>
            <a:r>
              <a:rPr lang="en-GB" sz="3200" dirty="0" smtClean="0">
                <a:solidFill>
                  <a:schemeClr val="accent6">
                    <a:lumMod val="50000"/>
                  </a:schemeClr>
                </a:solidFill>
              </a:rPr>
              <a:t>– 86=13,266</a:t>
            </a:r>
            <a:endParaRPr lang="en-GB" sz="3200" dirty="0">
              <a:solidFill>
                <a:schemeClr val="accent6">
                  <a:lumMod val="50000"/>
                </a:schemeClr>
              </a:solidFill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3200" dirty="0" smtClean="0">
                <a:solidFill>
                  <a:schemeClr val="accent6">
                    <a:lumMod val="50000"/>
                  </a:schemeClr>
                </a:solidFill>
              </a:rPr>
              <a:t>2.     28 x </a:t>
            </a:r>
            <a:r>
              <a:rPr lang="en-GB" sz="3200" dirty="0" smtClean="0">
                <a:solidFill>
                  <a:schemeClr val="accent6">
                    <a:lumMod val="50000"/>
                  </a:schemeClr>
                </a:solidFill>
              </a:rPr>
              <a:t>1000 =28,000</a:t>
            </a:r>
            <a:endParaRPr lang="en-GB" sz="3200" dirty="0">
              <a:solidFill>
                <a:schemeClr val="accent6">
                  <a:lumMod val="50000"/>
                </a:schemeClr>
              </a:solidFill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3200" dirty="0" smtClean="0">
                <a:solidFill>
                  <a:schemeClr val="accent6">
                    <a:lumMod val="50000"/>
                  </a:schemeClr>
                </a:solidFill>
              </a:rPr>
              <a:t>3.     14.00 + </a:t>
            </a:r>
            <a:r>
              <a:rPr lang="en-GB" sz="3200" dirty="0" smtClean="0">
                <a:solidFill>
                  <a:schemeClr val="accent6">
                    <a:lumMod val="50000"/>
                  </a:schemeClr>
                </a:solidFill>
              </a:rPr>
              <a:t>0.04 =14.04</a:t>
            </a:r>
            <a:endParaRPr lang="en-GB" sz="3200" dirty="0">
              <a:solidFill>
                <a:schemeClr val="accent6">
                  <a:lumMod val="50000"/>
                </a:schemeClr>
              </a:solidFill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3200" dirty="0" smtClean="0">
                <a:solidFill>
                  <a:schemeClr val="accent6">
                    <a:lumMod val="50000"/>
                  </a:schemeClr>
                </a:solidFill>
              </a:rPr>
              <a:t>4.     837 x 5 </a:t>
            </a:r>
            <a:r>
              <a:rPr lang="en-GB" sz="3200" dirty="0" smtClean="0">
                <a:solidFill>
                  <a:schemeClr val="accent6">
                    <a:lumMod val="50000"/>
                  </a:schemeClr>
                </a:solidFill>
              </a:rPr>
              <a:t>= 4,185</a:t>
            </a:r>
            <a:endParaRPr lang="en-GB" sz="3200" dirty="0">
              <a:solidFill>
                <a:schemeClr val="accent6">
                  <a:lumMod val="50000"/>
                </a:schemeClr>
              </a:solidFill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5"/>
            </a:pPr>
            <a:r>
              <a:rPr lang="en-GB" sz="3200" dirty="0" smtClean="0">
                <a:solidFill>
                  <a:schemeClr val="accent6">
                    <a:lumMod val="50000"/>
                  </a:schemeClr>
                </a:solidFill>
              </a:rPr>
              <a:t>    60% of </a:t>
            </a:r>
            <a:r>
              <a:rPr lang="en-GB" sz="3200" dirty="0" smtClean="0">
                <a:solidFill>
                  <a:schemeClr val="accent6">
                    <a:lumMod val="50000"/>
                  </a:schemeClr>
                </a:solidFill>
              </a:rPr>
              <a:t>600 =360</a:t>
            </a:r>
            <a:endParaRPr lang="en-GB" sz="3200" dirty="0">
              <a:solidFill>
                <a:schemeClr val="accent6">
                  <a:lumMod val="50000"/>
                </a:schemeClr>
              </a:solidFill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6"/>
            </a:pPr>
            <a:r>
              <a:rPr lang="en-GB" sz="3200" dirty="0" smtClean="0">
                <a:solidFill>
                  <a:schemeClr val="accent6">
                    <a:lumMod val="50000"/>
                  </a:schemeClr>
                </a:solidFill>
              </a:rPr>
              <a:t>     ¼ of </a:t>
            </a:r>
            <a:r>
              <a:rPr lang="en-GB" sz="3200" dirty="0" smtClean="0">
                <a:solidFill>
                  <a:schemeClr val="accent6">
                    <a:lumMod val="50000"/>
                  </a:schemeClr>
                </a:solidFill>
              </a:rPr>
              <a:t>1000 =250</a:t>
            </a:r>
            <a:endParaRPr lang="en-GB" sz="3200" dirty="0">
              <a:solidFill>
                <a:schemeClr val="accent6">
                  <a:lumMod val="50000"/>
                </a:schemeClr>
              </a:solidFill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7"/>
            </a:pPr>
            <a:r>
              <a:rPr lang="en-GB" sz="2800" dirty="0" smtClean="0">
                <a:solidFill>
                  <a:schemeClr val="accent6">
                    <a:lumMod val="50000"/>
                  </a:schemeClr>
                </a:solidFill>
              </a:rPr>
              <a:t>     </a:t>
            </a:r>
            <a:r>
              <a:rPr lang="en-GB" sz="2800" dirty="0" smtClean="0">
                <a:solidFill>
                  <a:schemeClr val="accent6">
                    <a:lumMod val="50000"/>
                  </a:schemeClr>
                </a:solidFill>
              </a:rPr>
              <a:t>52,299 – 8,811= 43,488</a:t>
            </a:r>
            <a:endParaRPr lang="en-GB" sz="2800" dirty="0" smtClean="0">
              <a:solidFill>
                <a:schemeClr val="accent6">
                  <a:lumMod val="50000"/>
                </a:schemeClr>
              </a:solidFill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8"/>
            </a:pPr>
            <a:r>
              <a:rPr lang="en-GB" sz="3200" dirty="0" smtClean="0">
                <a:solidFill>
                  <a:schemeClr val="accent6">
                    <a:lumMod val="50000"/>
                  </a:schemeClr>
                </a:solidFill>
              </a:rPr>
              <a:t>     12.99 – </a:t>
            </a:r>
            <a:r>
              <a:rPr lang="en-GB" sz="3200" dirty="0" smtClean="0">
                <a:solidFill>
                  <a:schemeClr val="accent6">
                    <a:lumMod val="50000"/>
                  </a:schemeClr>
                </a:solidFill>
              </a:rPr>
              <a:t>1.74 =11.25</a:t>
            </a:r>
            <a:endParaRPr lang="en-GB" sz="3200" dirty="0">
              <a:solidFill>
                <a:schemeClr val="accent6">
                  <a:lumMod val="50000"/>
                </a:schemeClr>
              </a:solidFill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8"/>
            </a:pPr>
            <a:r>
              <a:rPr lang="en-GB" sz="3200" dirty="0" smtClean="0">
                <a:solidFill>
                  <a:schemeClr val="accent6">
                    <a:lumMod val="50000"/>
                  </a:schemeClr>
                </a:solidFill>
              </a:rPr>
              <a:t>     8/15 – </a:t>
            </a:r>
            <a:r>
              <a:rPr lang="en-GB" sz="3200" dirty="0" smtClean="0">
                <a:solidFill>
                  <a:schemeClr val="accent6">
                    <a:lumMod val="50000"/>
                  </a:schemeClr>
                </a:solidFill>
              </a:rPr>
              <a:t>5/15 = 3/15</a:t>
            </a:r>
            <a:endParaRPr lang="en-GB" sz="3200" dirty="0">
              <a:solidFill>
                <a:schemeClr val="accent6">
                  <a:lumMod val="50000"/>
                </a:schemeClr>
              </a:solidFill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8"/>
            </a:pP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GB" sz="3200" dirty="0" smtClean="0">
                <a:solidFill>
                  <a:schemeClr val="accent6">
                    <a:lumMod val="50000"/>
                  </a:schemeClr>
                </a:solidFill>
              </a:rPr>
              <a:t>   65 x 26  </a:t>
            </a:r>
            <a:r>
              <a:rPr lang="en-GB" sz="3200" dirty="0" smtClean="0">
                <a:solidFill>
                  <a:schemeClr val="accent6">
                    <a:lumMod val="50000"/>
                  </a:schemeClr>
                </a:solidFill>
              </a:rPr>
              <a:t>= 1,690</a:t>
            </a:r>
            <a:endParaRPr lang="en-GB" sz="2000" dirty="0">
              <a:solidFill>
                <a:srgbClr val="00B05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257109" y="195944"/>
            <a:ext cx="5277394" cy="640175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2800" dirty="0" smtClean="0">
                <a:solidFill>
                  <a:srgbClr val="FF0000"/>
                </a:solidFill>
              </a:rPr>
              <a:t>1</a:t>
            </a:r>
            <a:r>
              <a:rPr lang="en-GB" sz="3200" dirty="0" smtClean="0">
                <a:solidFill>
                  <a:srgbClr val="FF0000"/>
                </a:solidFill>
              </a:rPr>
              <a:t>.     5098 ÷ </a:t>
            </a:r>
            <a:r>
              <a:rPr lang="en-GB" sz="3200" dirty="0" smtClean="0">
                <a:solidFill>
                  <a:srgbClr val="FF0000"/>
                </a:solidFill>
              </a:rPr>
              <a:t>8 = 637 r 2</a:t>
            </a:r>
            <a:endParaRPr lang="en-GB" sz="3200" dirty="0">
              <a:solidFill>
                <a:srgbClr val="FF0000"/>
              </a:solidFill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3200" dirty="0" smtClean="0">
                <a:solidFill>
                  <a:srgbClr val="FF0000"/>
                </a:solidFill>
              </a:rPr>
              <a:t>2.     16 x ( 78– 24 </a:t>
            </a:r>
            <a:r>
              <a:rPr lang="en-GB" sz="3200" dirty="0" smtClean="0">
                <a:solidFill>
                  <a:srgbClr val="FF0000"/>
                </a:solidFill>
              </a:rPr>
              <a:t>) = 864</a:t>
            </a:r>
            <a:endParaRPr lang="en-GB" sz="3200" dirty="0">
              <a:solidFill>
                <a:srgbClr val="FF0000"/>
              </a:solidFill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3200" dirty="0" smtClean="0">
                <a:solidFill>
                  <a:srgbClr val="FF0000"/>
                </a:solidFill>
              </a:rPr>
              <a:t>3.     5/5 ÷ 1 </a:t>
            </a:r>
            <a:r>
              <a:rPr lang="en-GB" sz="3200" dirty="0" smtClean="0">
                <a:solidFill>
                  <a:srgbClr val="FF0000"/>
                </a:solidFill>
              </a:rPr>
              <a:t> = 1</a:t>
            </a:r>
            <a:endParaRPr lang="en-GB" sz="3200" dirty="0">
              <a:solidFill>
                <a:srgbClr val="FF0000"/>
              </a:solidFill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3200" dirty="0" smtClean="0">
                <a:solidFill>
                  <a:srgbClr val="FF0000"/>
                </a:solidFill>
              </a:rPr>
              <a:t>4.     595 x </a:t>
            </a:r>
            <a:r>
              <a:rPr lang="en-GB" sz="3200" dirty="0" smtClean="0">
                <a:solidFill>
                  <a:srgbClr val="FF0000"/>
                </a:solidFill>
              </a:rPr>
              <a:t>8  = 4,760</a:t>
            </a:r>
            <a:endParaRPr lang="en-GB" sz="3200" dirty="0">
              <a:solidFill>
                <a:srgbClr val="FF0000"/>
              </a:solidFill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5"/>
            </a:pPr>
            <a:r>
              <a:rPr lang="en-GB" sz="3200" dirty="0" smtClean="0">
                <a:solidFill>
                  <a:srgbClr val="FF0000"/>
                </a:solidFill>
              </a:rPr>
              <a:t>    34 % of </a:t>
            </a:r>
            <a:r>
              <a:rPr lang="en-GB" sz="3200" dirty="0" smtClean="0">
                <a:solidFill>
                  <a:srgbClr val="FF0000"/>
                </a:solidFill>
              </a:rPr>
              <a:t>700 = 238</a:t>
            </a:r>
            <a:endParaRPr lang="en-GB" sz="3200" dirty="0">
              <a:solidFill>
                <a:srgbClr val="FF0000"/>
              </a:solidFill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6"/>
            </a:pPr>
            <a:r>
              <a:rPr lang="en-GB" sz="3200" dirty="0" smtClean="0">
                <a:solidFill>
                  <a:srgbClr val="FF0000"/>
                </a:solidFill>
              </a:rPr>
              <a:t>     2   2/5  x </a:t>
            </a:r>
            <a:r>
              <a:rPr lang="en-GB" sz="3200" dirty="0" smtClean="0">
                <a:solidFill>
                  <a:srgbClr val="FF0000"/>
                </a:solidFill>
              </a:rPr>
              <a:t>20 = 48</a:t>
            </a:r>
            <a:endParaRPr lang="en-GB" sz="3200" dirty="0">
              <a:solidFill>
                <a:srgbClr val="FF0000"/>
              </a:solidFill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7"/>
            </a:pPr>
            <a:r>
              <a:rPr lang="en-GB" sz="3200" dirty="0" smtClean="0">
                <a:solidFill>
                  <a:srgbClr val="FF0000"/>
                </a:solidFill>
              </a:rPr>
              <a:t>     3190 ÷  </a:t>
            </a:r>
            <a:r>
              <a:rPr lang="en-GB" sz="3200" dirty="0" smtClean="0">
                <a:solidFill>
                  <a:srgbClr val="FF0000"/>
                </a:solidFill>
              </a:rPr>
              <a:t>16 = 199 r6</a:t>
            </a:r>
            <a:endParaRPr lang="en-GB" sz="3200" dirty="0" smtClean="0">
              <a:solidFill>
                <a:srgbClr val="FF0000"/>
              </a:solidFill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8"/>
            </a:pPr>
            <a:r>
              <a:rPr lang="en-GB" sz="3200" dirty="0" smtClean="0">
                <a:solidFill>
                  <a:srgbClr val="FF0000"/>
                </a:solidFill>
              </a:rPr>
              <a:t>     </a:t>
            </a:r>
            <a:r>
              <a:rPr lang="en-GB" sz="3200" dirty="0" smtClean="0">
                <a:solidFill>
                  <a:srgbClr val="FF0000"/>
                </a:solidFill>
              </a:rPr>
              <a:t>18.33 -16.52 = 1.81</a:t>
            </a:r>
            <a:endParaRPr lang="en-GB" sz="3200" dirty="0">
              <a:solidFill>
                <a:srgbClr val="FF0000"/>
              </a:solidFill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8"/>
            </a:pPr>
            <a:r>
              <a:rPr lang="en-GB" sz="3200" dirty="0" smtClean="0">
                <a:solidFill>
                  <a:srgbClr val="FF0000"/>
                </a:solidFill>
              </a:rPr>
              <a:t>     10/15   + 1/10 </a:t>
            </a:r>
            <a:r>
              <a:rPr lang="en-GB" sz="3200" dirty="0" smtClean="0">
                <a:solidFill>
                  <a:srgbClr val="FF0000"/>
                </a:solidFill>
              </a:rPr>
              <a:t>=  23/30</a:t>
            </a:r>
            <a:endParaRPr lang="en-GB" sz="3200" dirty="0">
              <a:solidFill>
                <a:srgbClr val="FF0000"/>
              </a:solidFill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8"/>
            </a:pPr>
            <a:r>
              <a:rPr lang="en-GB" sz="3200" dirty="0">
                <a:solidFill>
                  <a:srgbClr val="FF0000"/>
                </a:solidFill>
              </a:rPr>
              <a:t> </a:t>
            </a:r>
            <a:r>
              <a:rPr lang="en-GB" sz="3200" dirty="0" smtClean="0">
                <a:solidFill>
                  <a:srgbClr val="FF0000"/>
                </a:solidFill>
              </a:rPr>
              <a:t>   2769 x 24 =  </a:t>
            </a:r>
            <a:r>
              <a:rPr lang="en-GB" sz="3200" dirty="0" smtClean="0">
                <a:solidFill>
                  <a:srgbClr val="FF0000"/>
                </a:solidFill>
              </a:rPr>
              <a:t>66,456</a:t>
            </a:r>
            <a:endParaRPr lang="en-GB" sz="2000" dirty="0">
              <a:solidFill>
                <a:srgbClr val="FF000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5392782" y="195944"/>
            <a:ext cx="111559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 smtClean="0"/>
              <a:t>Tuesday</a:t>
            </a:r>
          </a:p>
          <a:p>
            <a:r>
              <a:rPr lang="en-GB" dirty="0" smtClean="0"/>
              <a:t>Answers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291315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705394" y="195944"/>
            <a:ext cx="4689565" cy="640175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2800" dirty="0" smtClean="0">
                <a:solidFill>
                  <a:schemeClr val="accent6">
                    <a:lumMod val="50000"/>
                  </a:schemeClr>
                </a:solidFill>
              </a:rPr>
              <a:t>1</a:t>
            </a:r>
            <a:r>
              <a:rPr lang="en-GB" sz="3200" dirty="0" smtClean="0">
                <a:solidFill>
                  <a:schemeClr val="accent6">
                    <a:lumMod val="50000"/>
                  </a:schemeClr>
                </a:solidFill>
              </a:rPr>
              <a:t>.     11343 - 40</a:t>
            </a:r>
            <a:endParaRPr lang="en-GB" sz="3200" dirty="0">
              <a:solidFill>
                <a:schemeClr val="accent6">
                  <a:lumMod val="50000"/>
                </a:schemeClr>
              </a:solidFill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3200" dirty="0" smtClean="0">
                <a:solidFill>
                  <a:schemeClr val="accent6">
                    <a:lumMod val="50000"/>
                  </a:schemeClr>
                </a:solidFill>
              </a:rPr>
              <a:t>2.     21 x 100</a:t>
            </a:r>
            <a:endParaRPr lang="en-GB" sz="3200" dirty="0">
              <a:solidFill>
                <a:schemeClr val="accent6">
                  <a:lumMod val="50000"/>
                </a:schemeClr>
              </a:solidFill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3200" dirty="0" smtClean="0">
                <a:solidFill>
                  <a:schemeClr val="accent6">
                    <a:lumMod val="50000"/>
                  </a:schemeClr>
                </a:solidFill>
              </a:rPr>
              <a:t>3.     15.30 + 0.10</a:t>
            </a:r>
            <a:endParaRPr lang="en-GB" sz="3200" dirty="0">
              <a:solidFill>
                <a:schemeClr val="accent6">
                  <a:lumMod val="50000"/>
                </a:schemeClr>
              </a:solidFill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3200" dirty="0" smtClean="0">
                <a:solidFill>
                  <a:schemeClr val="accent6">
                    <a:lumMod val="50000"/>
                  </a:schemeClr>
                </a:solidFill>
              </a:rPr>
              <a:t>4.     590 x 9 </a:t>
            </a:r>
            <a:endParaRPr lang="en-GB" sz="3200" dirty="0">
              <a:solidFill>
                <a:schemeClr val="accent6">
                  <a:lumMod val="50000"/>
                </a:schemeClr>
              </a:solidFill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5"/>
            </a:pPr>
            <a:r>
              <a:rPr lang="en-GB" sz="3200" dirty="0" smtClean="0">
                <a:solidFill>
                  <a:schemeClr val="accent6">
                    <a:lumMod val="50000"/>
                  </a:schemeClr>
                </a:solidFill>
              </a:rPr>
              <a:t>    10% of 600</a:t>
            </a:r>
            <a:endParaRPr lang="en-GB" sz="3200" dirty="0">
              <a:solidFill>
                <a:schemeClr val="accent6">
                  <a:lumMod val="50000"/>
                </a:schemeClr>
              </a:solidFill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6"/>
            </a:pPr>
            <a:r>
              <a:rPr lang="en-GB" sz="3200" dirty="0" smtClean="0">
                <a:solidFill>
                  <a:schemeClr val="accent6">
                    <a:lumMod val="50000"/>
                  </a:schemeClr>
                </a:solidFill>
              </a:rPr>
              <a:t>    ¼ of 1000</a:t>
            </a:r>
            <a:endParaRPr lang="en-GB" sz="3200" dirty="0">
              <a:solidFill>
                <a:schemeClr val="accent6">
                  <a:lumMod val="50000"/>
                </a:schemeClr>
              </a:solidFill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7"/>
            </a:pPr>
            <a:r>
              <a:rPr lang="en-GB" sz="3200" dirty="0" smtClean="0">
                <a:solidFill>
                  <a:schemeClr val="accent6">
                    <a:lumMod val="50000"/>
                  </a:schemeClr>
                </a:solidFill>
              </a:rPr>
              <a:t>     40528 -5731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8"/>
            </a:pPr>
            <a:r>
              <a:rPr lang="en-GB" sz="3200" dirty="0" smtClean="0">
                <a:solidFill>
                  <a:schemeClr val="accent6">
                    <a:lumMod val="50000"/>
                  </a:schemeClr>
                </a:solidFill>
              </a:rPr>
              <a:t>     15.45 – </a:t>
            </a:r>
            <a:r>
              <a:rPr lang="en-GB" sz="3200" dirty="0" smtClean="0">
                <a:solidFill>
                  <a:schemeClr val="accent6">
                    <a:lumMod val="50000"/>
                  </a:schemeClr>
                </a:solidFill>
              </a:rPr>
              <a:t>15.05</a:t>
            </a:r>
            <a:endParaRPr lang="en-GB" sz="3200" dirty="0">
              <a:solidFill>
                <a:schemeClr val="accent6">
                  <a:lumMod val="50000"/>
                </a:schemeClr>
              </a:solidFill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8"/>
            </a:pPr>
            <a:r>
              <a:rPr lang="en-GB" sz="3200" dirty="0" smtClean="0">
                <a:solidFill>
                  <a:schemeClr val="accent6">
                    <a:lumMod val="50000"/>
                  </a:schemeClr>
                </a:solidFill>
              </a:rPr>
              <a:t>     7/17  – 3/17</a:t>
            </a:r>
            <a:endParaRPr lang="en-GB" sz="3200" dirty="0">
              <a:solidFill>
                <a:schemeClr val="accent6">
                  <a:lumMod val="50000"/>
                </a:schemeClr>
              </a:solidFill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8"/>
            </a:pP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GB" sz="3200" dirty="0" smtClean="0">
                <a:solidFill>
                  <a:schemeClr val="accent6">
                    <a:lumMod val="50000"/>
                  </a:schemeClr>
                </a:solidFill>
              </a:rPr>
              <a:t>   62 x 29 </a:t>
            </a:r>
            <a:endParaRPr lang="en-GB" sz="2000" dirty="0">
              <a:solidFill>
                <a:srgbClr val="00B05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257109" y="195944"/>
            <a:ext cx="5277394" cy="640175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2800" dirty="0" smtClean="0">
                <a:solidFill>
                  <a:srgbClr val="FF0000"/>
                </a:solidFill>
              </a:rPr>
              <a:t>1</a:t>
            </a:r>
            <a:r>
              <a:rPr lang="en-GB" sz="3200" dirty="0" smtClean="0">
                <a:solidFill>
                  <a:srgbClr val="FF0000"/>
                </a:solidFill>
              </a:rPr>
              <a:t>.    2374 ÷ </a:t>
            </a:r>
            <a:r>
              <a:rPr lang="en-GB" sz="3200" dirty="0">
                <a:solidFill>
                  <a:srgbClr val="FF0000"/>
                </a:solidFill>
              </a:rPr>
              <a:t>4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3200" dirty="0" smtClean="0">
                <a:solidFill>
                  <a:srgbClr val="FF0000"/>
                </a:solidFill>
              </a:rPr>
              <a:t>2.     17 x ( 40 -21)</a:t>
            </a:r>
            <a:endParaRPr lang="en-GB" sz="3200" dirty="0">
              <a:solidFill>
                <a:srgbClr val="FF0000"/>
              </a:solidFill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3200" dirty="0" smtClean="0">
                <a:solidFill>
                  <a:srgbClr val="FF0000"/>
                </a:solidFill>
              </a:rPr>
              <a:t>3.     4/5 ÷ 6 </a:t>
            </a:r>
            <a:endParaRPr lang="en-GB" sz="3200" dirty="0">
              <a:solidFill>
                <a:srgbClr val="FF0000"/>
              </a:solidFill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3200" dirty="0" smtClean="0">
                <a:solidFill>
                  <a:srgbClr val="FF0000"/>
                </a:solidFill>
              </a:rPr>
              <a:t>4.     737 x </a:t>
            </a:r>
            <a:r>
              <a:rPr lang="en-GB" sz="3200" dirty="0">
                <a:solidFill>
                  <a:srgbClr val="FF0000"/>
                </a:solidFill>
              </a:rPr>
              <a:t>7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5"/>
            </a:pPr>
            <a:r>
              <a:rPr lang="en-GB" sz="3200" dirty="0" smtClean="0">
                <a:solidFill>
                  <a:srgbClr val="FF0000"/>
                </a:solidFill>
              </a:rPr>
              <a:t>    29 % of 500</a:t>
            </a:r>
            <a:endParaRPr lang="en-GB" sz="3200" dirty="0">
              <a:solidFill>
                <a:srgbClr val="FF0000"/>
              </a:solidFill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6"/>
            </a:pPr>
            <a:r>
              <a:rPr lang="en-GB" sz="3200" dirty="0" smtClean="0">
                <a:solidFill>
                  <a:srgbClr val="FF0000"/>
                </a:solidFill>
              </a:rPr>
              <a:t>     3   3/4  x 27</a:t>
            </a:r>
            <a:endParaRPr lang="en-GB" sz="3200" dirty="0">
              <a:solidFill>
                <a:srgbClr val="FF0000"/>
              </a:solidFill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7"/>
            </a:pPr>
            <a:r>
              <a:rPr lang="en-GB" sz="3200" dirty="0" smtClean="0">
                <a:solidFill>
                  <a:srgbClr val="FF0000"/>
                </a:solidFill>
              </a:rPr>
              <a:t>     5039 ÷  12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8"/>
            </a:pPr>
            <a:r>
              <a:rPr lang="en-GB" sz="3200" dirty="0" smtClean="0">
                <a:solidFill>
                  <a:srgbClr val="FF0000"/>
                </a:solidFill>
              </a:rPr>
              <a:t>     74. 13 – 3.35</a:t>
            </a:r>
            <a:endParaRPr lang="en-GB" sz="3200" dirty="0">
              <a:solidFill>
                <a:srgbClr val="FF0000"/>
              </a:solidFill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8"/>
            </a:pPr>
            <a:r>
              <a:rPr lang="en-GB" sz="3200" dirty="0" smtClean="0">
                <a:solidFill>
                  <a:srgbClr val="FF0000"/>
                </a:solidFill>
              </a:rPr>
              <a:t>     10/12   + 2/12 =</a:t>
            </a:r>
            <a:endParaRPr lang="en-GB" sz="3200" dirty="0">
              <a:solidFill>
                <a:srgbClr val="FF0000"/>
              </a:solidFill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8"/>
            </a:pPr>
            <a:r>
              <a:rPr lang="en-GB" sz="3200" dirty="0">
                <a:solidFill>
                  <a:srgbClr val="FF0000"/>
                </a:solidFill>
              </a:rPr>
              <a:t> </a:t>
            </a:r>
            <a:r>
              <a:rPr lang="en-GB" sz="3200" dirty="0" smtClean="0">
                <a:solidFill>
                  <a:srgbClr val="FF0000"/>
                </a:solidFill>
              </a:rPr>
              <a:t>  3132 x 33 =  </a:t>
            </a:r>
            <a:endParaRPr lang="en-GB" sz="2000" dirty="0">
              <a:solidFill>
                <a:srgbClr val="FF0000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5394959" y="195944"/>
            <a:ext cx="862150" cy="692497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GB" sz="2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 </a:t>
            </a:r>
            <a:r>
              <a:rPr lang="en-GB" sz="11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Wednesday</a:t>
            </a:r>
            <a:endParaRPr lang="en-GB" sz="11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19304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705394" y="195944"/>
            <a:ext cx="4689565" cy="640175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2800" dirty="0" smtClean="0">
                <a:solidFill>
                  <a:schemeClr val="accent6">
                    <a:lumMod val="50000"/>
                  </a:schemeClr>
                </a:solidFill>
              </a:rPr>
              <a:t>1</a:t>
            </a:r>
            <a:r>
              <a:rPr lang="en-GB" sz="3200" dirty="0" smtClean="0">
                <a:solidFill>
                  <a:schemeClr val="accent6">
                    <a:lumMod val="50000"/>
                  </a:schemeClr>
                </a:solidFill>
              </a:rPr>
              <a:t>.     11343 </a:t>
            </a:r>
            <a:r>
              <a:rPr lang="en-GB" sz="3200" dirty="0" smtClean="0">
                <a:solidFill>
                  <a:schemeClr val="accent6">
                    <a:lumMod val="50000"/>
                  </a:schemeClr>
                </a:solidFill>
              </a:rPr>
              <a:t>– 40 = 11,303</a:t>
            </a:r>
            <a:endParaRPr lang="en-GB" sz="3200" dirty="0">
              <a:solidFill>
                <a:schemeClr val="accent6">
                  <a:lumMod val="50000"/>
                </a:schemeClr>
              </a:solidFill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3200" dirty="0" smtClean="0">
                <a:solidFill>
                  <a:schemeClr val="accent6">
                    <a:lumMod val="50000"/>
                  </a:schemeClr>
                </a:solidFill>
              </a:rPr>
              <a:t>2.     21 x </a:t>
            </a:r>
            <a:r>
              <a:rPr lang="en-GB" sz="3200" dirty="0" smtClean="0">
                <a:solidFill>
                  <a:schemeClr val="accent6">
                    <a:lumMod val="50000"/>
                  </a:schemeClr>
                </a:solidFill>
              </a:rPr>
              <a:t>100 =12,00</a:t>
            </a:r>
            <a:endParaRPr lang="en-GB" sz="3200" dirty="0">
              <a:solidFill>
                <a:schemeClr val="accent6">
                  <a:lumMod val="50000"/>
                </a:schemeClr>
              </a:solidFill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3200" dirty="0" smtClean="0">
                <a:solidFill>
                  <a:schemeClr val="accent6">
                    <a:lumMod val="50000"/>
                  </a:schemeClr>
                </a:solidFill>
              </a:rPr>
              <a:t>3.     15.30 + </a:t>
            </a:r>
            <a:r>
              <a:rPr lang="en-GB" sz="3200" dirty="0" smtClean="0">
                <a:solidFill>
                  <a:schemeClr val="accent6">
                    <a:lumMod val="50000"/>
                  </a:schemeClr>
                </a:solidFill>
              </a:rPr>
              <a:t>0.10 =15.40</a:t>
            </a:r>
            <a:endParaRPr lang="en-GB" sz="3200" dirty="0">
              <a:solidFill>
                <a:schemeClr val="accent6">
                  <a:lumMod val="50000"/>
                </a:schemeClr>
              </a:solidFill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3200" dirty="0" smtClean="0">
                <a:solidFill>
                  <a:schemeClr val="accent6">
                    <a:lumMod val="50000"/>
                  </a:schemeClr>
                </a:solidFill>
              </a:rPr>
              <a:t>4.     590 x 9 </a:t>
            </a:r>
            <a:r>
              <a:rPr lang="en-GB" sz="3200" dirty="0" smtClean="0">
                <a:solidFill>
                  <a:schemeClr val="accent6">
                    <a:lumMod val="50000"/>
                  </a:schemeClr>
                </a:solidFill>
              </a:rPr>
              <a:t>= 5,310</a:t>
            </a:r>
            <a:endParaRPr lang="en-GB" sz="3200" dirty="0">
              <a:solidFill>
                <a:schemeClr val="accent6">
                  <a:lumMod val="50000"/>
                </a:schemeClr>
              </a:solidFill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5"/>
            </a:pPr>
            <a:r>
              <a:rPr lang="en-GB" sz="3200" dirty="0" smtClean="0">
                <a:solidFill>
                  <a:schemeClr val="accent6">
                    <a:lumMod val="50000"/>
                  </a:schemeClr>
                </a:solidFill>
              </a:rPr>
              <a:t>    10% of </a:t>
            </a:r>
            <a:r>
              <a:rPr lang="en-GB" sz="3200" dirty="0" smtClean="0">
                <a:solidFill>
                  <a:schemeClr val="accent6">
                    <a:lumMod val="50000"/>
                  </a:schemeClr>
                </a:solidFill>
              </a:rPr>
              <a:t>600 = 60</a:t>
            </a:r>
            <a:endParaRPr lang="en-GB" sz="3200" dirty="0">
              <a:solidFill>
                <a:schemeClr val="accent6">
                  <a:lumMod val="50000"/>
                </a:schemeClr>
              </a:solidFill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6"/>
            </a:pPr>
            <a:r>
              <a:rPr lang="en-GB" sz="3200" dirty="0" smtClean="0">
                <a:solidFill>
                  <a:schemeClr val="accent6">
                    <a:lumMod val="50000"/>
                  </a:schemeClr>
                </a:solidFill>
              </a:rPr>
              <a:t>    ¼ of </a:t>
            </a:r>
            <a:r>
              <a:rPr lang="en-GB" sz="3200" dirty="0" smtClean="0">
                <a:solidFill>
                  <a:schemeClr val="accent6">
                    <a:lumMod val="50000"/>
                  </a:schemeClr>
                </a:solidFill>
              </a:rPr>
              <a:t>1000 = 250</a:t>
            </a:r>
            <a:endParaRPr lang="en-GB" sz="3200" dirty="0">
              <a:solidFill>
                <a:schemeClr val="accent6">
                  <a:lumMod val="50000"/>
                </a:schemeClr>
              </a:solidFill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7"/>
            </a:pPr>
            <a:r>
              <a:rPr lang="en-GB" sz="3200" dirty="0" smtClean="0">
                <a:solidFill>
                  <a:schemeClr val="accent6">
                    <a:lumMod val="50000"/>
                  </a:schemeClr>
                </a:solidFill>
              </a:rPr>
              <a:t>     40528 -</a:t>
            </a:r>
            <a:r>
              <a:rPr lang="en-GB" sz="3200" dirty="0" smtClean="0">
                <a:solidFill>
                  <a:schemeClr val="accent6">
                    <a:lumMod val="50000"/>
                  </a:schemeClr>
                </a:solidFill>
              </a:rPr>
              <a:t>5731 =34,797</a:t>
            </a:r>
            <a:endParaRPr lang="en-GB" sz="3200" dirty="0" smtClean="0">
              <a:solidFill>
                <a:schemeClr val="accent6">
                  <a:lumMod val="50000"/>
                </a:schemeClr>
              </a:solidFill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8"/>
            </a:pPr>
            <a:r>
              <a:rPr lang="en-GB" sz="3200" dirty="0" smtClean="0">
                <a:solidFill>
                  <a:schemeClr val="accent6">
                    <a:lumMod val="50000"/>
                  </a:schemeClr>
                </a:solidFill>
              </a:rPr>
              <a:t>     15.45 – </a:t>
            </a:r>
            <a:r>
              <a:rPr lang="en-GB" sz="3200" dirty="0" smtClean="0">
                <a:solidFill>
                  <a:schemeClr val="accent6">
                    <a:lumMod val="50000"/>
                  </a:schemeClr>
                </a:solidFill>
              </a:rPr>
              <a:t>15.05 = 0.4</a:t>
            </a:r>
            <a:endParaRPr lang="en-GB" sz="3200" dirty="0">
              <a:solidFill>
                <a:schemeClr val="accent6">
                  <a:lumMod val="50000"/>
                </a:schemeClr>
              </a:solidFill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8"/>
            </a:pPr>
            <a:r>
              <a:rPr lang="en-GB" sz="3200" dirty="0" smtClean="0">
                <a:solidFill>
                  <a:schemeClr val="accent6">
                    <a:lumMod val="50000"/>
                  </a:schemeClr>
                </a:solidFill>
              </a:rPr>
              <a:t>     7/17  – </a:t>
            </a:r>
            <a:r>
              <a:rPr lang="en-GB" sz="3200" dirty="0" smtClean="0">
                <a:solidFill>
                  <a:schemeClr val="accent6">
                    <a:lumMod val="50000"/>
                  </a:schemeClr>
                </a:solidFill>
              </a:rPr>
              <a:t>3/17 = 4/17</a:t>
            </a:r>
            <a:endParaRPr lang="en-GB" sz="3200" dirty="0">
              <a:solidFill>
                <a:schemeClr val="accent6">
                  <a:lumMod val="50000"/>
                </a:schemeClr>
              </a:solidFill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8"/>
            </a:pP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GB" sz="3200" dirty="0" smtClean="0">
                <a:solidFill>
                  <a:schemeClr val="accent6">
                    <a:lumMod val="50000"/>
                  </a:schemeClr>
                </a:solidFill>
              </a:rPr>
              <a:t>   62 x 29 </a:t>
            </a:r>
            <a:r>
              <a:rPr lang="en-GB" sz="3200" dirty="0" smtClean="0">
                <a:solidFill>
                  <a:schemeClr val="accent6">
                    <a:lumMod val="50000"/>
                  </a:schemeClr>
                </a:solidFill>
              </a:rPr>
              <a:t> = 1,798</a:t>
            </a:r>
            <a:endParaRPr lang="en-GB" sz="2000" dirty="0">
              <a:solidFill>
                <a:srgbClr val="00B05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257109" y="195944"/>
            <a:ext cx="5277394" cy="640175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2800" dirty="0" smtClean="0">
                <a:solidFill>
                  <a:srgbClr val="FF0000"/>
                </a:solidFill>
              </a:rPr>
              <a:t>1</a:t>
            </a:r>
            <a:r>
              <a:rPr lang="en-GB" sz="3200" dirty="0" smtClean="0">
                <a:solidFill>
                  <a:srgbClr val="FF0000"/>
                </a:solidFill>
              </a:rPr>
              <a:t>.    2374 ÷ </a:t>
            </a:r>
            <a:r>
              <a:rPr lang="en-GB" sz="3200" dirty="0" smtClean="0">
                <a:solidFill>
                  <a:srgbClr val="FF0000"/>
                </a:solidFill>
              </a:rPr>
              <a:t>4 =593 r 2</a:t>
            </a:r>
            <a:endParaRPr lang="en-GB" sz="3200" dirty="0">
              <a:solidFill>
                <a:srgbClr val="FF0000"/>
              </a:solidFill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3200" dirty="0" smtClean="0">
                <a:solidFill>
                  <a:srgbClr val="FF0000"/>
                </a:solidFill>
              </a:rPr>
              <a:t>2.     17 x ( 40 -21</a:t>
            </a:r>
            <a:r>
              <a:rPr lang="en-GB" sz="3200" dirty="0" smtClean="0">
                <a:solidFill>
                  <a:srgbClr val="FF0000"/>
                </a:solidFill>
              </a:rPr>
              <a:t>) = 323</a:t>
            </a:r>
            <a:endParaRPr lang="en-GB" sz="3200" dirty="0">
              <a:solidFill>
                <a:srgbClr val="FF0000"/>
              </a:solidFill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3200" dirty="0" smtClean="0">
                <a:solidFill>
                  <a:srgbClr val="FF0000"/>
                </a:solidFill>
              </a:rPr>
              <a:t>3.     4/5 ÷ </a:t>
            </a:r>
            <a:r>
              <a:rPr lang="en-GB" sz="3200" dirty="0" smtClean="0">
                <a:solidFill>
                  <a:srgbClr val="FF0000"/>
                </a:solidFill>
              </a:rPr>
              <a:t>6 =2/15 </a:t>
            </a:r>
            <a:endParaRPr lang="en-GB" sz="3200" dirty="0">
              <a:solidFill>
                <a:srgbClr val="FF0000"/>
              </a:solidFill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3200" dirty="0" smtClean="0">
                <a:solidFill>
                  <a:srgbClr val="FF0000"/>
                </a:solidFill>
              </a:rPr>
              <a:t>4.     737 x </a:t>
            </a:r>
            <a:r>
              <a:rPr lang="en-GB" sz="3200" dirty="0" smtClean="0">
                <a:solidFill>
                  <a:srgbClr val="FF0000"/>
                </a:solidFill>
              </a:rPr>
              <a:t>7 =5,159</a:t>
            </a:r>
            <a:endParaRPr lang="en-GB" sz="3200" dirty="0">
              <a:solidFill>
                <a:srgbClr val="FF0000"/>
              </a:solidFill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5"/>
            </a:pPr>
            <a:r>
              <a:rPr lang="en-GB" sz="3200" dirty="0" smtClean="0">
                <a:solidFill>
                  <a:srgbClr val="FF0000"/>
                </a:solidFill>
              </a:rPr>
              <a:t>    29 % of </a:t>
            </a:r>
            <a:r>
              <a:rPr lang="en-GB" sz="3200" dirty="0" smtClean="0">
                <a:solidFill>
                  <a:srgbClr val="FF0000"/>
                </a:solidFill>
              </a:rPr>
              <a:t>500 = 145</a:t>
            </a:r>
            <a:endParaRPr lang="en-GB" sz="3200" dirty="0">
              <a:solidFill>
                <a:srgbClr val="FF0000"/>
              </a:solidFill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6"/>
            </a:pPr>
            <a:r>
              <a:rPr lang="en-GB" sz="3200" dirty="0" smtClean="0">
                <a:solidFill>
                  <a:srgbClr val="FF0000"/>
                </a:solidFill>
              </a:rPr>
              <a:t>     3   3/4  x </a:t>
            </a:r>
            <a:r>
              <a:rPr lang="en-GB" sz="3200" dirty="0" smtClean="0">
                <a:solidFill>
                  <a:srgbClr val="FF0000"/>
                </a:solidFill>
              </a:rPr>
              <a:t>27 = 101 </a:t>
            </a:r>
            <a:r>
              <a:rPr lang="en-GB" dirty="0" smtClean="0">
                <a:solidFill>
                  <a:srgbClr val="FF0000"/>
                </a:solidFill>
              </a:rPr>
              <a:t>1/4</a:t>
            </a:r>
            <a:endParaRPr lang="en-GB" dirty="0">
              <a:solidFill>
                <a:srgbClr val="FF0000"/>
              </a:solidFill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7"/>
            </a:pPr>
            <a:r>
              <a:rPr lang="en-GB" sz="3200" dirty="0" smtClean="0">
                <a:solidFill>
                  <a:srgbClr val="FF0000"/>
                </a:solidFill>
              </a:rPr>
              <a:t>     5039 ÷  </a:t>
            </a:r>
            <a:r>
              <a:rPr lang="en-GB" sz="3200" dirty="0" smtClean="0">
                <a:solidFill>
                  <a:srgbClr val="FF0000"/>
                </a:solidFill>
              </a:rPr>
              <a:t>12 =419 r11</a:t>
            </a:r>
            <a:endParaRPr lang="en-GB" sz="3200" dirty="0" smtClean="0">
              <a:solidFill>
                <a:srgbClr val="FF0000"/>
              </a:solidFill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8"/>
            </a:pPr>
            <a:r>
              <a:rPr lang="en-GB" sz="3200" dirty="0" smtClean="0">
                <a:solidFill>
                  <a:srgbClr val="FF0000"/>
                </a:solidFill>
              </a:rPr>
              <a:t>     74. 13 – </a:t>
            </a:r>
            <a:r>
              <a:rPr lang="en-GB" sz="3200" dirty="0" smtClean="0">
                <a:solidFill>
                  <a:srgbClr val="FF0000"/>
                </a:solidFill>
              </a:rPr>
              <a:t>3.35 =70.78</a:t>
            </a:r>
            <a:endParaRPr lang="en-GB" sz="3200" dirty="0">
              <a:solidFill>
                <a:srgbClr val="FF0000"/>
              </a:solidFill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8"/>
            </a:pPr>
            <a:r>
              <a:rPr lang="en-GB" sz="3200" dirty="0" smtClean="0">
                <a:solidFill>
                  <a:srgbClr val="FF0000"/>
                </a:solidFill>
              </a:rPr>
              <a:t>     10/12   + 2/12 </a:t>
            </a:r>
            <a:r>
              <a:rPr lang="en-GB" sz="3200" dirty="0" smtClean="0">
                <a:solidFill>
                  <a:srgbClr val="FF0000"/>
                </a:solidFill>
              </a:rPr>
              <a:t>= 1</a:t>
            </a:r>
            <a:endParaRPr lang="en-GB" sz="3200" dirty="0">
              <a:solidFill>
                <a:srgbClr val="FF0000"/>
              </a:solidFill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8"/>
            </a:pPr>
            <a:r>
              <a:rPr lang="en-GB" sz="3200" dirty="0">
                <a:solidFill>
                  <a:srgbClr val="FF0000"/>
                </a:solidFill>
              </a:rPr>
              <a:t> </a:t>
            </a:r>
            <a:r>
              <a:rPr lang="en-GB" sz="3200" dirty="0" smtClean="0">
                <a:solidFill>
                  <a:srgbClr val="FF0000"/>
                </a:solidFill>
              </a:rPr>
              <a:t>  3132 x 33 =  </a:t>
            </a:r>
            <a:r>
              <a:rPr lang="en-GB" sz="3200" dirty="0" smtClean="0">
                <a:solidFill>
                  <a:srgbClr val="FF0000"/>
                </a:solidFill>
              </a:rPr>
              <a:t>103,356</a:t>
            </a:r>
            <a:endParaRPr lang="en-GB" sz="2000" dirty="0">
              <a:solidFill>
                <a:srgbClr val="FF0000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5394959" y="195944"/>
            <a:ext cx="862150" cy="861774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GB" sz="2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 </a:t>
            </a:r>
            <a:r>
              <a:rPr lang="en-GB" sz="11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Wednesday</a:t>
            </a:r>
          </a:p>
          <a:p>
            <a:r>
              <a:rPr lang="en-GB" sz="11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Answers</a:t>
            </a:r>
            <a:endParaRPr lang="en-GB" sz="11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0175394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705394" y="195944"/>
            <a:ext cx="4689565" cy="640175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2800" dirty="0" smtClean="0">
                <a:solidFill>
                  <a:schemeClr val="accent6">
                    <a:lumMod val="50000"/>
                  </a:schemeClr>
                </a:solidFill>
              </a:rPr>
              <a:t>1</a:t>
            </a:r>
            <a:r>
              <a:rPr lang="en-GB" sz="3200" dirty="0" smtClean="0">
                <a:solidFill>
                  <a:schemeClr val="accent6">
                    <a:lumMod val="50000"/>
                  </a:schemeClr>
                </a:solidFill>
              </a:rPr>
              <a:t>.     19749 </a:t>
            </a:r>
            <a:r>
              <a:rPr lang="en-GB" sz="3200" dirty="0" smtClean="0">
                <a:solidFill>
                  <a:schemeClr val="accent6">
                    <a:lumMod val="50000"/>
                  </a:schemeClr>
                </a:solidFill>
              </a:rPr>
              <a:t>– 45 =</a:t>
            </a:r>
            <a:endParaRPr lang="en-GB" sz="3200" dirty="0">
              <a:solidFill>
                <a:schemeClr val="accent6">
                  <a:lumMod val="50000"/>
                </a:schemeClr>
              </a:solidFill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3200" dirty="0" smtClean="0">
                <a:solidFill>
                  <a:schemeClr val="accent6">
                    <a:lumMod val="50000"/>
                  </a:schemeClr>
                </a:solidFill>
              </a:rPr>
              <a:t>2.     17 x </a:t>
            </a:r>
            <a:r>
              <a:rPr lang="en-GB" sz="3200" dirty="0" smtClean="0">
                <a:solidFill>
                  <a:schemeClr val="accent6">
                    <a:lumMod val="50000"/>
                  </a:schemeClr>
                </a:solidFill>
              </a:rPr>
              <a:t>1000 =</a:t>
            </a:r>
            <a:endParaRPr lang="en-GB" sz="3200" dirty="0">
              <a:solidFill>
                <a:schemeClr val="accent6">
                  <a:lumMod val="50000"/>
                </a:schemeClr>
              </a:solidFill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3200" dirty="0" smtClean="0">
                <a:solidFill>
                  <a:schemeClr val="accent6">
                    <a:lumMod val="50000"/>
                  </a:schemeClr>
                </a:solidFill>
              </a:rPr>
              <a:t>3.     18.20 + </a:t>
            </a:r>
            <a:r>
              <a:rPr lang="en-GB" sz="3200" dirty="0" smtClean="0">
                <a:solidFill>
                  <a:schemeClr val="accent6">
                    <a:lumMod val="50000"/>
                  </a:schemeClr>
                </a:solidFill>
              </a:rPr>
              <a:t>0.80 = </a:t>
            </a:r>
            <a:endParaRPr lang="en-GB" sz="3200" dirty="0">
              <a:solidFill>
                <a:schemeClr val="accent6">
                  <a:lumMod val="50000"/>
                </a:schemeClr>
              </a:solidFill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3200" dirty="0" smtClean="0">
                <a:solidFill>
                  <a:schemeClr val="accent6">
                    <a:lumMod val="50000"/>
                  </a:schemeClr>
                </a:solidFill>
              </a:rPr>
              <a:t>4.     563 x 8 </a:t>
            </a:r>
            <a:r>
              <a:rPr lang="en-GB" sz="3200" dirty="0" smtClean="0">
                <a:solidFill>
                  <a:schemeClr val="accent6">
                    <a:lumMod val="50000"/>
                  </a:schemeClr>
                </a:solidFill>
              </a:rPr>
              <a:t>=</a:t>
            </a:r>
            <a:endParaRPr lang="en-GB" sz="3200" dirty="0">
              <a:solidFill>
                <a:schemeClr val="accent6">
                  <a:lumMod val="50000"/>
                </a:schemeClr>
              </a:solidFill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5"/>
            </a:pPr>
            <a:r>
              <a:rPr lang="en-GB" sz="3200" dirty="0" smtClean="0">
                <a:solidFill>
                  <a:schemeClr val="accent6">
                    <a:lumMod val="50000"/>
                  </a:schemeClr>
                </a:solidFill>
              </a:rPr>
              <a:t>    40% of </a:t>
            </a:r>
            <a:r>
              <a:rPr lang="en-GB" sz="3200" dirty="0" smtClean="0">
                <a:solidFill>
                  <a:schemeClr val="accent6">
                    <a:lumMod val="50000"/>
                  </a:schemeClr>
                </a:solidFill>
              </a:rPr>
              <a:t>800 =</a:t>
            </a:r>
            <a:endParaRPr lang="en-GB" sz="3200" dirty="0">
              <a:solidFill>
                <a:schemeClr val="accent6">
                  <a:lumMod val="50000"/>
                </a:schemeClr>
              </a:solidFill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6"/>
            </a:pPr>
            <a:r>
              <a:rPr lang="en-GB" sz="3200" dirty="0" smtClean="0">
                <a:solidFill>
                  <a:schemeClr val="accent6">
                    <a:lumMod val="50000"/>
                  </a:schemeClr>
                </a:solidFill>
              </a:rPr>
              <a:t>    3/5 of </a:t>
            </a:r>
            <a:r>
              <a:rPr lang="en-GB" sz="3200" dirty="0" smtClean="0">
                <a:solidFill>
                  <a:schemeClr val="accent6">
                    <a:lumMod val="50000"/>
                  </a:schemeClr>
                </a:solidFill>
              </a:rPr>
              <a:t>2200 =</a:t>
            </a:r>
            <a:endParaRPr lang="en-GB" sz="3200" dirty="0">
              <a:solidFill>
                <a:schemeClr val="accent6">
                  <a:lumMod val="50000"/>
                </a:schemeClr>
              </a:solidFill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7"/>
            </a:pPr>
            <a:r>
              <a:rPr lang="en-GB" sz="3200" dirty="0" smtClean="0">
                <a:solidFill>
                  <a:schemeClr val="accent6">
                    <a:lumMod val="50000"/>
                  </a:schemeClr>
                </a:solidFill>
              </a:rPr>
              <a:t>     </a:t>
            </a:r>
            <a:r>
              <a:rPr lang="en-GB" sz="2800" dirty="0" smtClean="0">
                <a:solidFill>
                  <a:schemeClr val="accent6">
                    <a:lumMod val="50000"/>
                  </a:schemeClr>
                </a:solidFill>
              </a:rPr>
              <a:t>57,111 – 5,863 =</a:t>
            </a:r>
            <a:endParaRPr lang="en-GB" sz="2800" dirty="0" smtClean="0">
              <a:solidFill>
                <a:schemeClr val="accent6">
                  <a:lumMod val="50000"/>
                </a:schemeClr>
              </a:solidFill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7"/>
            </a:pPr>
            <a:r>
              <a:rPr lang="en-GB" sz="3200" dirty="0" smtClean="0">
                <a:solidFill>
                  <a:schemeClr val="accent6">
                    <a:lumMod val="50000"/>
                  </a:schemeClr>
                </a:solidFill>
              </a:rPr>
              <a:t>     10.51 – </a:t>
            </a:r>
            <a:r>
              <a:rPr lang="en-GB" sz="3200" dirty="0" smtClean="0">
                <a:solidFill>
                  <a:schemeClr val="accent6">
                    <a:lumMod val="50000"/>
                  </a:schemeClr>
                </a:solidFill>
              </a:rPr>
              <a:t>10.29 = </a:t>
            </a:r>
            <a:endParaRPr lang="en-GB" sz="3200" dirty="0">
              <a:solidFill>
                <a:schemeClr val="accent6">
                  <a:lumMod val="50000"/>
                </a:schemeClr>
              </a:solidFill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8"/>
            </a:pPr>
            <a:r>
              <a:rPr lang="en-GB" sz="3200" dirty="0" smtClean="0">
                <a:solidFill>
                  <a:schemeClr val="accent6">
                    <a:lumMod val="50000"/>
                  </a:schemeClr>
                </a:solidFill>
              </a:rPr>
              <a:t>     6/18  – </a:t>
            </a:r>
            <a:r>
              <a:rPr lang="en-GB" sz="3200" dirty="0" smtClean="0">
                <a:solidFill>
                  <a:schemeClr val="accent6">
                    <a:lumMod val="50000"/>
                  </a:schemeClr>
                </a:solidFill>
              </a:rPr>
              <a:t>3/18 = </a:t>
            </a:r>
            <a:endParaRPr lang="en-GB" sz="3200" dirty="0">
              <a:solidFill>
                <a:schemeClr val="accent6">
                  <a:lumMod val="50000"/>
                </a:schemeClr>
              </a:solidFill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8"/>
            </a:pP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GB" sz="3200" dirty="0" smtClean="0">
                <a:solidFill>
                  <a:schemeClr val="accent6">
                    <a:lumMod val="50000"/>
                  </a:schemeClr>
                </a:solidFill>
              </a:rPr>
              <a:t>   61 x 49 </a:t>
            </a:r>
            <a:r>
              <a:rPr lang="en-GB" sz="3200" dirty="0" smtClean="0">
                <a:solidFill>
                  <a:schemeClr val="accent6">
                    <a:lumMod val="50000"/>
                  </a:schemeClr>
                </a:solidFill>
              </a:rPr>
              <a:t>=</a:t>
            </a:r>
            <a:endParaRPr lang="en-GB" sz="2000" dirty="0">
              <a:solidFill>
                <a:srgbClr val="00B05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257109" y="195944"/>
            <a:ext cx="5277394" cy="640175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2800" dirty="0" smtClean="0">
                <a:solidFill>
                  <a:srgbClr val="FF0000"/>
                </a:solidFill>
              </a:rPr>
              <a:t>1</a:t>
            </a:r>
            <a:r>
              <a:rPr lang="en-GB" sz="3200" dirty="0" smtClean="0">
                <a:solidFill>
                  <a:srgbClr val="FF0000"/>
                </a:solidFill>
              </a:rPr>
              <a:t>.    9413÷ </a:t>
            </a:r>
            <a:r>
              <a:rPr lang="en-GB" sz="3200" dirty="0" smtClean="0">
                <a:solidFill>
                  <a:srgbClr val="FF0000"/>
                </a:solidFill>
              </a:rPr>
              <a:t>5 = </a:t>
            </a:r>
            <a:endParaRPr lang="en-GB" sz="3200" dirty="0">
              <a:solidFill>
                <a:srgbClr val="FF0000"/>
              </a:solidFill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3200" dirty="0" smtClean="0">
                <a:solidFill>
                  <a:srgbClr val="FF0000"/>
                </a:solidFill>
              </a:rPr>
              <a:t>2.     13 x ( 55 -26</a:t>
            </a:r>
            <a:r>
              <a:rPr lang="en-GB" sz="3200" dirty="0" smtClean="0">
                <a:solidFill>
                  <a:srgbClr val="FF0000"/>
                </a:solidFill>
              </a:rPr>
              <a:t>) =</a:t>
            </a:r>
            <a:endParaRPr lang="en-GB" sz="3200" dirty="0">
              <a:solidFill>
                <a:srgbClr val="FF0000"/>
              </a:solidFill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3200" dirty="0" smtClean="0">
                <a:solidFill>
                  <a:srgbClr val="FF0000"/>
                </a:solidFill>
              </a:rPr>
              <a:t>3.     3/9 ÷ </a:t>
            </a:r>
            <a:r>
              <a:rPr lang="en-GB" sz="3200" dirty="0">
                <a:solidFill>
                  <a:srgbClr val="FF0000"/>
                </a:solidFill>
              </a:rPr>
              <a:t>7</a:t>
            </a:r>
            <a:r>
              <a:rPr lang="en-GB" sz="3200" dirty="0" smtClean="0">
                <a:solidFill>
                  <a:srgbClr val="FF0000"/>
                </a:solidFill>
              </a:rPr>
              <a:t> </a:t>
            </a:r>
            <a:r>
              <a:rPr lang="en-GB" sz="3200" dirty="0" smtClean="0">
                <a:solidFill>
                  <a:srgbClr val="FF0000"/>
                </a:solidFill>
              </a:rPr>
              <a:t>= </a:t>
            </a:r>
            <a:endParaRPr lang="en-GB" sz="2400" dirty="0">
              <a:solidFill>
                <a:srgbClr val="FF0000"/>
              </a:solidFill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3200" dirty="0" smtClean="0">
                <a:solidFill>
                  <a:srgbClr val="FF0000"/>
                </a:solidFill>
              </a:rPr>
              <a:t>4.     1041x </a:t>
            </a:r>
            <a:r>
              <a:rPr lang="en-GB" sz="3200" dirty="0" smtClean="0">
                <a:solidFill>
                  <a:srgbClr val="FF0000"/>
                </a:solidFill>
              </a:rPr>
              <a:t>4 = </a:t>
            </a:r>
            <a:endParaRPr lang="en-GB" sz="3200" dirty="0">
              <a:solidFill>
                <a:srgbClr val="FF0000"/>
              </a:solidFill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5"/>
            </a:pPr>
            <a:r>
              <a:rPr lang="en-GB" sz="3200" dirty="0" smtClean="0">
                <a:solidFill>
                  <a:srgbClr val="FF0000"/>
                </a:solidFill>
              </a:rPr>
              <a:t>    39 % of </a:t>
            </a:r>
            <a:r>
              <a:rPr lang="en-GB" sz="3200" dirty="0" smtClean="0">
                <a:solidFill>
                  <a:srgbClr val="FF0000"/>
                </a:solidFill>
              </a:rPr>
              <a:t>500 =</a:t>
            </a:r>
            <a:endParaRPr lang="en-GB" sz="3200" dirty="0">
              <a:solidFill>
                <a:srgbClr val="FF0000"/>
              </a:solidFill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6"/>
            </a:pPr>
            <a:r>
              <a:rPr lang="en-GB" sz="3200" dirty="0" smtClean="0">
                <a:solidFill>
                  <a:srgbClr val="FF0000"/>
                </a:solidFill>
              </a:rPr>
              <a:t>     </a:t>
            </a:r>
            <a:r>
              <a:rPr lang="en-GB" sz="3200" dirty="0">
                <a:solidFill>
                  <a:srgbClr val="FF0000"/>
                </a:solidFill>
              </a:rPr>
              <a:t>7</a:t>
            </a:r>
            <a:r>
              <a:rPr lang="en-GB" sz="3200" dirty="0" smtClean="0">
                <a:solidFill>
                  <a:srgbClr val="FF0000"/>
                </a:solidFill>
              </a:rPr>
              <a:t>   1/5  x </a:t>
            </a:r>
            <a:r>
              <a:rPr lang="en-GB" sz="3200" dirty="0" smtClean="0">
                <a:solidFill>
                  <a:srgbClr val="FF0000"/>
                </a:solidFill>
              </a:rPr>
              <a:t>42 =</a:t>
            </a:r>
            <a:endParaRPr lang="en-GB" dirty="0">
              <a:solidFill>
                <a:srgbClr val="FF0000"/>
              </a:solidFill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7"/>
            </a:pPr>
            <a:r>
              <a:rPr lang="en-GB" sz="3200" dirty="0" smtClean="0">
                <a:solidFill>
                  <a:srgbClr val="FF0000"/>
                </a:solidFill>
              </a:rPr>
              <a:t>     4835 ÷  </a:t>
            </a:r>
            <a:r>
              <a:rPr lang="en-GB" sz="3200" dirty="0" smtClean="0">
                <a:solidFill>
                  <a:srgbClr val="FF0000"/>
                </a:solidFill>
              </a:rPr>
              <a:t>16 =</a:t>
            </a:r>
            <a:endParaRPr lang="en-GB" sz="3200" dirty="0" smtClean="0">
              <a:solidFill>
                <a:srgbClr val="FF0000"/>
              </a:solidFill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8"/>
            </a:pPr>
            <a:r>
              <a:rPr lang="en-GB" sz="3200" dirty="0" smtClean="0">
                <a:solidFill>
                  <a:srgbClr val="FF0000"/>
                </a:solidFill>
              </a:rPr>
              <a:t>     39. 01 – </a:t>
            </a:r>
            <a:r>
              <a:rPr lang="en-GB" sz="3200" dirty="0" smtClean="0">
                <a:solidFill>
                  <a:srgbClr val="FF0000"/>
                </a:solidFill>
              </a:rPr>
              <a:t>11.48 =</a:t>
            </a:r>
            <a:endParaRPr lang="en-GB" sz="3200" dirty="0">
              <a:solidFill>
                <a:srgbClr val="FF0000"/>
              </a:solidFill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8"/>
            </a:pPr>
            <a:r>
              <a:rPr lang="en-GB" sz="3200" dirty="0" smtClean="0">
                <a:solidFill>
                  <a:srgbClr val="FF0000"/>
                </a:solidFill>
              </a:rPr>
              <a:t>     7/10   + 7/10 </a:t>
            </a:r>
            <a:r>
              <a:rPr lang="en-GB" sz="3200" dirty="0" smtClean="0">
                <a:solidFill>
                  <a:srgbClr val="FF0000"/>
                </a:solidFill>
              </a:rPr>
              <a:t>= </a:t>
            </a:r>
            <a:endParaRPr lang="en-GB" sz="2400" dirty="0">
              <a:solidFill>
                <a:srgbClr val="FF0000"/>
              </a:solidFill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8"/>
            </a:pPr>
            <a:r>
              <a:rPr lang="en-GB" sz="3200" dirty="0">
                <a:solidFill>
                  <a:srgbClr val="FF0000"/>
                </a:solidFill>
              </a:rPr>
              <a:t> </a:t>
            </a:r>
            <a:r>
              <a:rPr lang="en-GB" sz="3200" dirty="0" smtClean="0">
                <a:solidFill>
                  <a:srgbClr val="FF0000"/>
                </a:solidFill>
              </a:rPr>
              <a:t>  4815 x 49 =  </a:t>
            </a:r>
            <a:endParaRPr lang="en-GB" sz="2000" dirty="0">
              <a:solidFill>
                <a:srgbClr val="FF0000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5394959" y="195944"/>
            <a:ext cx="862150" cy="738664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GB" sz="2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 </a:t>
            </a:r>
            <a:r>
              <a:rPr lang="en-GB" sz="1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Thursday</a:t>
            </a:r>
            <a:endParaRPr lang="en-GB" sz="1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7400935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705394" y="195944"/>
            <a:ext cx="4689565" cy="640175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2800" dirty="0" smtClean="0">
                <a:solidFill>
                  <a:schemeClr val="accent6">
                    <a:lumMod val="50000"/>
                  </a:schemeClr>
                </a:solidFill>
              </a:rPr>
              <a:t>1</a:t>
            </a:r>
            <a:r>
              <a:rPr lang="en-GB" sz="3200" dirty="0" smtClean="0">
                <a:solidFill>
                  <a:schemeClr val="accent6">
                    <a:lumMod val="50000"/>
                  </a:schemeClr>
                </a:solidFill>
              </a:rPr>
              <a:t>.     19749 </a:t>
            </a:r>
            <a:r>
              <a:rPr lang="en-GB" sz="3200" dirty="0" smtClean="0">
                <a:solidFill>
                  <a:schemeClr val="accent6">
                    <a:lumMod val="50000"/>
                  </a:schemeClr>
                </a:solidFill>
              </a:rPr>
              <a:t>– 45 =19,704</a:t>
            </a:r>
            <a:endParaRPr lang="en-GB" sz="3200" dirty="0">
              <a:solidFill>
                <a:schemeClr val="accent6">
                  <a:lumMod val="50000"/>
                </a:schemeClr>
              </a:solidFill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3200" dirty="0" smtClean="0">
                <a:solidFill>
                  <a:schemeClr val="accent6">
                    <a:lumMod val="50000"/>
                  </a:schemeClr>
                </a:solidFill>
              </a:rPr>
              <a:t>2.     17 x </a:t>
            </a:r>
            <a:r>
              <a:rPr lang="en-GB" sz="3200" dirty="0" smtClean="0">
                <a:solidFill>
                  <a:schemeClr val="accent6">
                    <a:lumMod val="50000"/>
                  </a:schemeClr>
                </a:solidFill>
              </a:rPr>
              <a:t>1000 =17,000</a:t>
            </a:r>
            <a:endParaRPr lang="en-GB" sz="3200" dirty="0">
              <a:solidFill>
                <a:schemeClr val="accent6">
                  <a:lumMod val="50000"/>
                </a:schemeClr>
              </a:solidFill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3200" dirty="0" smtClean="0">
                <a:solidFill>
                  <a:schemeClr val="accent6">
                    <a:lumMod val="50000"/>
                  </a:schemeClr>
                </a:solidFill>
              </a:rPr>
              <a:t>3.     18.20 + </a:t>
            </a:r>
            <a:r>
              <a:rPr lang="en-GB" sz="3200" dirty="0" smtClean="0">
                <a:solidFill>
                  <a:schemeClr val="accent6">
                    <a:lumMod val="50000"/>
                  </a:schemeClr>
                </a:solidFill>
              </a:rPr>
              <a:t>0.80 = 19</a:t>
            </a:r>
            <a:endParaRPr lang="en-GB" sz="3200" dirty="0">
              <a:solidFill>
                <a:schemeClr val="accent6">
                  <a:lumMod val="50000"/>
                </a:schemeClr>
              </a:solidFill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3200" dirty="0" smtClean="0">
                <a:solidFill>
                  <a:schemeClr val="accent6">
                    <a:lumMod val="50000"/>
                  </a:schemeClr>
                </a:solidFill>
              </a:rPr>
              <a:t>4.     563 x 8 </a:t>
            </a:r>
            <a:r>
              <a:rPr lang="en-GB" sz="3200" dirty="0" smtClean="0">
                <a:solidFill>
                  <a:schemeClr val="accent6">
                    <a:lumMod val="50000"/>
                  </a:schemeClr>
                </a:solidFill>
              </a:rPr>
              <a:t>=4,504</a:t>
            </a:r>
            <a:endParaRPr lang="en-GB" sz="3200" dirty="0">
              <a:solidFill>
                <a:schemeClr val="accent6">
                  <a:lumMod val="50000"/>
                </a:schemeClr>
              </a:solidFill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5"/>
            </a:pPr>
            <a:r>
              <a:rPr lang="en-GB" sz="3200" dirty="0" smtClean="0">
                <a:solidFill>
                  <a:schemeClr val="accent6">
                    <a:lumMod val="50000"/>
                  </a:schemeClr>
                </a:solidFill>
              </a:rPr>
              <a:t>    40% of </a:t>
            </a:r>
            <a:r>
              <a:rPr lang="en-GB" sz="3200" dirty="0" smtClean="0">
                <a:solidFill>
                  <a:schemeClr val="accent6">
                    <a:lumMod val="50000"/>
                  </a:schemeClr>
                </a:solidFill>
              </a:rPr>
              <a:t>800 =320</a:t>
            </a:r>
            <a:endParaRPr lang="en-GB" sz="3200" dirty="0">
              <a:solidFill>
                <a:schemeClr val="accent6">
                  <a:lumMod val="50000"/>
                </a:schemeClr>
              </a:solidFill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6"/>
            </a:pPr>
            <a:r>
              <a:rPr lang="en-GB" sz="3200" dirty="0" smtClean="0">
                <a:solidFill>
                  <a:schemeClr val="accent6">
                    <a:lumMod val="50000"/>
                  </a:schemeClr>
                </a:solidFill>
              </a:rPr>
              <a:t>    3/5 of </a:t>
            </a:r>
            <a:r>
              <a:rPr lang="en-GB" sz="3200" dirty="0" smtClean="0">
                <a:solidFill>
                  <a:schemeClr val="accent6">
                    <a:lumMod val="50000"/>
                  </a:schemeClr>
                </a:solidFill>
              </a:rPr>
              <a:t>2200 =1320</a:t>
            </a:r>
            <a:endParaRPr lang="en-GB" sz="3200" dirty="0">
              <a:solidFill>
                <a:schemeClr val="accent6">
                  <a:lumMod val="50000"/>
                </a:schemeClr>
              </a:solidFill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7"/>
            </a:pPr>
            <a:r>
              <a:rPr lang="en-GB" sz="3200" dirty="0" smtClean="0">
                <a:solidFill>
                  <a:schemeClr val="accent6">
                    <a:lumMod val="50000"/>
                  </a:schemeClr>
                </a:solidFill>
              </a:rPr>
              <a:t>     </a:t>
            </a:r>
            <a:r>
              <a:rPr lang="en-GB" sz="2800" dirty="0" smtClean="0">
                <a:solidFill>
                  <a:schemeClr val="accent6">
                    <a:lumMod val="50000"/>
                  </a:schemeClr>
                </a:solidFill>
              </a:rPr>
              <a:t>57,111 – 5,863 =51,248</a:t>
            </a:r>
            <a:endParaRPr lang="en-GB" sz="2800" dirty="0" smtClean="0">
              <a:solidFill>
                <a:schemeClr val="accent6">
                  <a:lumMod val="50000"/>
                </a:schemeClr>
              </a:solidFill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7"/>
            </a:pPr>
            <a:r>
              <a:rPr lang="en-GB" sz="3200" dirty="0" smtClean="0">
                <a:solidFill>
                  <a:schemeClr val="accent6">
                    <a:lumMod val="50000"/>
                  </a:schemeClr>
                </a:solidFill>
              </a:rPr>
              <a:t>     10.51 – </a:t>
            </a:r>
            <a:r>
              <a:rPr lang="en-GB" sz="3200" dirty="0" smtClean="0">
                <a:solidFill>
                  <a:schemeClr val="accent6">
                    <a:lumMod val="50000"/>
                  </a:schemeClr>
                </a:solidFill>
              </a:rPr>
              <a:t>10.29 = 0.22</a:t>
            </a:r>
            <a:endParaRPr lang="en-GB" sz="3200" dirty="0">
              <a:solidFill>
                <a:schemeClr val="accent6">
                  <a:lumMod val="50000"/>
                </a:schemeClr>
              </a:solidFill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8"/>
            </a:pPr>
            <a:r>
              <a:rPr lang="en-GB" sz="3200" dirty="0" smtClean="0">
                <a:solidFill>
                  <a:schemeClr val="accent6">
                    <a:lumMod val="50000"/>
                  </a:schemeClr>
                </a:solidFill>
              </a:rPr>
              <a:t>     6/18  – </a:t>
            </a:r>
            <a:r>
              <a:rPr lang="en-GB" sz="3200" dirty="0" smtClean="0">
                <a:solidFill>
                  <a:schemeClr val="accent6">
                    <a:lumMod val="50000"/>
                  </a:schemeClr>
                </a:solidFill>
              </a:rPr>
              <a:t>3/18 = 3/18</a:t>
            </a:r>
            <a:endParaRPr lang="en-GB" sz="3200" dirty="0">
              <a:solidFill>
                <a:schemeClr val="accent6">
                  <a:lumMod val="50000"/>
                </a:schemeClr>
              </a:solidFill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8"/>
            </a:pP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GB" sz="3200" dirty="0" smtClean="0">
                <a:solidFill>
                  <a:schemeClr val="accent6">
                    <a:lumMod val="50000"/>
                  </a:schemeClr>
                </a:solidFill>
              </a:rPr>
              <a:t>   61 x 49 </a:t>
            </a:r>
            <a:r>
              <a:rPr lang="en-GB" sz="3200" dirty="0" smtClean="0">
                <a:solidFill>
                  <a:schemeClr val="accent6">
                    <a:lumMod val="50000"/>
                  </a:schemeClr>
                </a:solidFill>
              </a:rPr>
              <a:t>=2,989</a:t>
            </a:r>
            <a:endParaRPr lang="en-GB" sz="2000" dirty="0">
              <a:solidFill>
                <a:srgbClr val="00B05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257109" y="195944"/>
            <a:ext cx="5277394" cy="640175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2800" dirty="0" smtClean="0">
                <a:solidFill>
                  <a:srgbClr val="FF0000"/>
                </a:solidFill>
              </a:rPr>
              <a:t>1</a:t>
            </a:r>
            <a:r>
              <a:rPr lang="en-GB" sz="3200" dirty="0" smtClean="0">
                <a:solidFill>
                  <a:srgbClr val="FF0000"/>
                </a:solidFill>
              </a:rPr>
              <a:t>.    9413÷ </a:t>
            </a:r>
            <a:r>
              <a:rPr lang="en-GB" sz="3200" dirty="0" smtClean="0">
                <a:solidFill>
                  <a:srgbClr val="FF0000"/>
                </a:solidFill>
              </a:rPr>
              <a:t>5 = 1882 r 3</a:t>
            </a:r>
            <a:endParaRPr lang="en-GB" sz="3200" dirty="0">
              <a:solidFill>
                <a:srgbClr val="FF0000"/>
              </a:solidFill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3200" dirty="0" smtClean="0">
                <a:solidFill>
                  <a:srgbClr val="FF0000"/>
                </a:solidFill>
              </a:rPr>
              <a:t>2.     13 x ( 55 -26</a:t>
            </a:r>
            <a:r>
              <a:rPr lang="en-GB" sz="3200" dirty="0" smtClean="0">
                <a:solidFill>
                  <a:srgbClr val="FF0000"/>
                </a:solidFill>
              </a:rPr>
              <a:t>) =377</a:t>
            </a:r>
            <a:endParaRPr lang="en-GB" sz="3200" dirty="0">
              <a:solidFill>
                <a:srgbClr val="FF0000"/>
              </a:solidFill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3200" dirty="0" smtClean="0">
                <a:solidFill>
                  <a:srgbClr val="FF0000"/>
                </a:solidFill>
              </a:rPr>
              <a:t>3.     3/9 ÷ </a:t>
            </a:r>
            <a:r>
              <a:rPr lang="en-GB" sz="3200" dirty="0">
                <a:solidFill>
                  <a:srgbClr val="FF0000"/>
                </a:solidFill>
              </a:rPr>
              <a:t>7</a:t>
            </a:r>
            <a:r>
              <a:rPr lang="en-GB" sz="3200" dirty="0" smtClean="0">
                <a:solidFill>
                  <a:srgbClr val="FF0000"/>
                </a:solidFill>
              </a:rPr>
              <a:t> </a:t>
            </a:r>
            <a:r>
              <a:rPr lang="en-GB" sz="3200" dirty="0" smtClean="0">
                <a:solidFill>
                  <a:srgbClr val="FF0000"/>
                </a:solidFill>
              </a:rPr>
              <a:t>= 6  </a:t>
            </a:r>
            <a:r>
              <a:rPr lang="en-GB" sz="2400" dirty="0" smtClean="0">
                <a:solidFill>
                  <a:srgbClr val="FF0000"/>
                </a:solidFill>
              </a:rPr>
              <a:t>1/21</a:t>
            </a:r>
            <a:endParaRPr lang="en-GB" sz="2400" dirty="0">
              <a:solidFill>
                <a:srgbClr val="FF0000"/>
              </a:solidFill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3200" dirty="0" smtClean="0">
                <a:solidFill>
                  <a:srgbClr val="FF0000"/>
                </a:solidFill>
              </a:rPr>
              <a:t>4.     1041x </a:t>
            </a:r>
            <a:r>
              <a:rPr lang="en-GB" sz="3200" dirty="0" smtClean="0">
                <a:solidFill>
                  <a:srgbClr val="FF0000"/>
                </a:solidFill>
              </a:rPr>
              <a:t>4 = 4,164</a:t>
            </a:r>
            <a:endParaRPr lang="en-GB" sz="3200" dirty="0">
              <a:solidFill>
                <a:srgbClr val="FF0000"/>
              </a:solidFill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5"/>
            </a:pPr>
            <a:r>
              <a:rPr lang="en-GB" sz="3200" dirty="0" smtClean="0">
                <a:solidFill>
                  <a:srgbClr val="FF0000"/>
                </a:solidFill>
              </a:rPr>
              <a:t>    39 % of </a:t>
            </a:r>
            <a:r>
              <a:rPr lang="en-GB" sz="3200" dirty="0" smtClean="0">
                <a:solidFill>
                  <a:srgbClr val="FF0000"/>
                </a:solidFill>
              </a:rPr>
              <a:t>500 =195</a:t>
            </a:r>
            <a:endParaRPr lang="en-GB" sz="3200" dirty="0">
              <a:solidFill>
                <a:srgbClr val="FF0000"/>
              </a:solidFill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6"/>
            </a:pPr>
            <a:r>
              <a:rPr lang="en-GB" sz="3200" dirty="0" smtClean="0">
                <a:solidFill>
                  <a:srgbClr val="FF0000"/>
                </a:solidFill>
              </a:rPr>
              <a:t>     </a:t>
            </a:r>
            <a:r>
              <a:rPr lang="en-GB" sz="3200" dirty="0">
                <a:solidFill>
                  <a:srgbClr val="FF0000"/>
                </a:solidFill>
              </a:rPr>
              <a:t>7</a:t>
            </a:r>
            <a:r>
              <a:rPr lang="en-GB" sz="3200" dirty="0" smtClean="0">
                <a:solidFill>
                  <a:srgbClr val="FF0000"/>
                </a:solidFill>
              </a:rPr>
              <a:t>   1/5  x </a:t>
            </a:r>
            <a:r>
              <a:rPr lang="en-GB" sz="3200" dirty="0" smtClean="0">
                <a:solidFill>
                  <a:srgbClr val="FF0000"/>
                </a:solidFill>
              </a:rPr>
              <a:t>42 =302 </a:t>
            </a:r>
            <a:r>
              <a:rPr lang="en-GB" dirty="0" smtClean="0">
                <a:solidFill>
                  <a:srgbClr val="FF0000"/>
                </a:solidFill>
              </a:rPr>
              <a:t>2/5</a:t>
            </a:r>
            <a:endParaRPr lang="en-GB" dirty="0">
              <a:solidFill>
                <a:srgbClr val="FF0000"/>
              </a:solidFill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7"/>
            </a:pPr>
            <a:r>
              <a:rPr lang="en-GB" sz="3200" dirty="0" smtClean="0">
                <a:solidFill>
                  <a:srgbClr val="FF0000"/>
                </a:solidFill>
              </a:rPr>
              <a:t>     4835 ÷  </a:t>
            </a:r>
            <a:r>
              <a:rPr lang="en-GB" sz="3200" dirty="0" smtClean="0">
                <a:solidFill>
                  <a:srgbClr val="FF0000"/>
                </a:solidFill>
              </a:rPr>
              <a:t>16 =302 r3</a:t>
            </a:r>
            <a:endParaRPr lang="en-GB" sz="3200" dirty="0" smtClean="0">
              <a:solidFill>
                <a:srgbClr val="FF0000"/>
              </a:solidFill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8"/>
            </a:pPr>
            <a:r>
              <a:rPr lang="en-GB" sz="3200" dirty="0" smtClean="0">
                <a:solidFill>
                  <a:srgbClr val="FF0000"/>
                </a:solidFill>
              </a:rPr>
              <a:t>     39. 01 – </a:t>
            </a:r>
            <a:r>
              <a:rPr lang="en-GB" sz="3200" dirty="0" smtClean="0">
                <a:solidFill>
                  <a:srgbClr val="FF0000"/>
                </a:solidFill>
              </a:rPr>
              <a:t>11.48 =27.53</a:t>
            </a:r>
            <a:endParaRPr lang="en-GB" sz="3200" dirty="0">
              <a:solidFill>
                <a:srgbClr val="FF0000"/>
              </a:solidFill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8"/>
            </a:pPr>
            <a:r>
              <a:rPr lang="en-GB" sz="3200" dirty="0" smtClean="0">
                <a:solidFill>
                  <a:srgbClr val="FF0000"/>
                </a:solidFill>
              </a:rPr>
              <a:t>     7/10   + 7/10 </a:t>
            </a:r>
            <a:r>
              <a:rPr lang="en-GB" sz="3200" dirty="0" smtClean="0">
                <a:solidFill>
                  <a:srgbClr val="FF0000"/>
                </a:solidFill>
              </a:rPr>
              <a:t>= = 1 </a:t>
            </a:r>
            <a:r>
              <a:rPr lang="en-GB" sz="2400" dirty="0" smtClean="0">
                <a:solidFill>
                  <a:srgbClr val="FF0000"/>
                </a:solidFill>
              </a:rPr>
              <a:t>7/10</a:t>
            </a:r>
            <a:endParaRPr lang="en-GB" sz="2400" dirty="0">
              <a:solidFill>
                <a:srgbClr val="FF0000"/>
              </a:solidFill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8"/>
            </a:pPr>
            <a:r>
              <a:rPr lang="en-GB" sz="3200" dirty="0">
                <a:solidFill>
                  <a:srgbClr val="FF0000"/>
                </a:solidFill>
              </a:rPr>
              <a:t> </a:t>
            </a:r>
            <a:r>
              <a:rPr lang="en-GB" sz="3200" dirty="0" smtClean="0">
                <a:solidFill>
                  <a:srgbClr val="FF0000"/>
                </a:solidFill>
              </a:rPr>
              <a:t>  4815 x 49 =  </a:t>
            </a:r>
            <a:r>
              <a:rPr lang="en-GB" sz="3200" dirty="0" smtClean="0">
                <a:solidFill>
                  <a:srgbClr val="FF0000"/>
                </a:solidFill>
              </a:rPr>
              <a:t>235,935</a:t>
            </a:r>
            <a:endParaRPr lang="en-GB" sz="2000" dirty="0">
              <a:solidFill>
                <a:srgbClr val="FF0000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5394959" y="195944"/>
            <a:ext cx="862150" cy="954107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GB" sz="2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 </a:t>
            </a:r>
            <a:r>
              <a:rPr lang="en-GB" sz="1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Thursday</a:t>
            </a:r>
          </a:p>
          <a:p>
            <a:r>
              <a:rPr lang="en-GB" sz="1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Answers</a:t>
            </a:r>
            <a:endParaRPr lang="en-GB" sz="1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5621956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705394" y="195944"/>
            <a:ext cx="4689565" cy="640175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2800" dirty="0" smtClean="0">
                <a:solidFill>
                  <a:schemeClr val="accent6">
                    <a:lumMod val="50000"/>
                  </a:schemeClr>
                </a:solidFill>
              </a:rPr>
              <a:t>1</a:t>
            </a:r>
            <a:r>
              <a:rPr lang="en-GB" sz="3200" dirty="0" smtClean="0">
                <a:solidFill>
                  <a:schemeClr val="accent6">
                    <a:lumMod val="50000"/>
                  </a:schemeClr>
                </a:solidFill>
              </a:rPr>
              <a:t>.     3237 - 19</a:t>
            </a:r>
            <a:endParaRPr lang="en-GB" sz="3200" dirty="0">
              <a:solidFill>
                <a:schemeClr val="accent6">
                  <a:lumMod val="50000"/>
                </a:schemeClr>
              </a:solidFill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3200" dirty="0" smtClean="0">
                <a:solidFill>
                  <a:schemeClr val="accent6">
                    <a:lumMod val="50000"/>
                  </a:schemeClr>
                </a:solidFill>
              </a:rPr>
              <a:t>2.     26 x 10</a:t>
            </a:r>
            <a:endParaRPr lang="en-GB" sz="3200" dirty="0">
              <a:solidFill>
                <a:schemeClr val="accent6">
                  <a:lumMod val="50000"/>
                </a:schemeClr>
              </a:solidFill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3200" dirty="0" smtClean="0">
                <a:solidFill>
                  <a:schemeClr val="accent6">
                    <a:lumMod val="50000"/>
                  </a:schemeClr>
                </a:solidFill>
              </a:rPr>
              <a:t>3.     28.00 + 0.77</a:t>
            </a:r>
            <a:endParaRPr lang="en-GB" sz="3200" dirty="0">
              <a:solidFill>
                <a:schemeClr val="accent6">
                  <a:lumMod val="50000"/>
                </a:schemeClr>
              </a:solidFill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3200" dirty="0" smtClean="0">
                <a:solidFill>
                  <a:schemeClr val="accent6">
                    <a:lumMod val="50000"/>
                  </a:schemeClr>
                </a:solidFill>
              </a:rPr>
              <a:t>4.     809 x 9 </a:t>
            </a:r>
            <a:endParaRPr lang="en-GB" sz="3200" dirty="0">
              <a:solidFill>
                <a:schemeClr val="accent6">
                  <a:lumMod val="50000"/>
                </a:schemeClr>
              </a:solidFill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5"/>
            </a:pPr>
            <a:r>
              <a:rPr lang="en-GB" sz="3200" dirty="0" smtClean="0">
                <a:solidFill>
                  <a:schemeClr val="accent6">
                    <a:lumMod val="50000"/>
                  </a:schemeClr>
                </a:solidFill>
              </a:rPr>
              <a:t>    90% of 500</a:t>
            </a:r>
            <a:endParaRPr lang="en-GB" sz="3200" dirty="0">
              <a:solidFill>
                <a:schemeClr val="accent6">
                  <a:lumMod val="50000"/>
                </a:schemeClr>
              </a:solidFill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6"/>
            </a:pPr>
            <a:r>
              <a:rPr lang="en-GB" sz="3200" dirty="0" smtClean="0">
                <a:solidFill>
                  <a:schemeClr val="accent6">
                    <a:lumMod val="50000"/>
                  </a:schemeClr>
                </a:solidFill>
              </a:rPr>
              <a:t>    4/4 of 2600</a:t>
            </a:r>
            <a:endParaRPr lang="en-GB" sz="3200" dirty="0">
              <a:solidFill>
                <a:schemeClr val="accent6">
                  <a:lumMod val="50000"/>
                </a:schemeClr>
              </a:solidFill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7"/>
            </a:pPr>
            <a:r>
              <a:rPr lang="en-GB" sz="3200" dirty="0" smtClean="0">
                <a:solidFill>
                  <a:schemeClr val="accent6">
                    <a:lumMod val="50000"/>
                  </a:schemeClr>
                </a:solidFill>
              </a:rPr>
              <a:t>     56035 - 55088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7"/>
            </a:pPr>
            <a:r>
              <a:rPr lang="en-GB" sz="3200" dirty="0" smtClean="0">
                <a:solidFill>
                  <a:schemeClr val="accent6">
                    <a:lumMod val="50000"/>
                  </a:schemeClr>
                </a:solidFill>
              </a:rPr>
              <a:t>     5.11 – </a:t>
            </a:r>
            <a:r>
              <a:rPr lang="en-GB" sz="3200" dirty="0" smtClean="0">
                <a:solidFill>
                  <a:schemeClr val="accent6">
                    <a:lumMod val="50000"/>
                  </a:schemeClr>
                </a:solidFill>
              </a:rPr>
              <a:t>1.72</a:t>
            </a:r>
            <a:endParaRPr lang="en-GB" sz="3200" dirty="0">
              <a:solidFill>
                <a:schemeClr val="accent6">
                  <a:lumMod val="50000"/>
                </a:schemeClr>
              </a:solidFill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7"/>
            </a:pPr>
            <a:r>
              <a:rPr lang="en-GB" sz="3200" dirty="0" smtClean="0">
                <a:solidFill>
                  <a:schemeClr val="accent6">
                    <a:lumMod val="50000"/>
                  </a:schemeClr>
                </a:solidFill>
              </a:rPr>
              <a:t>     </a:t>
            </a:r>
            <a:r>
              <a:rPr lang="en-GB" sz="3200" dirty="0" smtClean="0">
                <a:solidFill>
                  <a:schemeClr val="accent6">
                    <a:lumMod val="50000"/>
                  </a:schemeClr>
                </a:solidFill>
              </a:rPr>
              <a:t>6/12  – 2/12</a:t>
            </a:r>
            <a:endParaRPr lang="en-GB" sz="3200" dirty="0">
              <a:solidFill>
                <a:schemeClr val="accent6">
                  <a:lumMod val="50000"/>
                </a:schemeClr>
              </a:solidFill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3200" dirty="0" smtClean="0">
                <a:solidFill>
                  <a:schemeClr val="accent6">
                    <a:lumMod val="50000"/>
                  </a:schemeClr>
                </a:solidFill>
              </a:rPr>
              <a:t>10. </a:t>
            </a:r>
            <a:r>
              <a:rPr lang="en-GB" sz="3200" dirty="0" smtClean="0">
                <a:solidFill>
                  <a:schemeClr val="accent6">
                    <a:lumMod val="50000"/>
                  </a:schemeClr>
                </a:solidFill>
              </a:rPr>
              <a:t>  </a:t>
            </a:r>
            <a:r>
              <a:rPr lang="en-GB" sz="3200" dirty="0" smtClean="0">
                <a:solidFill>
                  <a:schemeClr val="accent6">
                    <a:lumMod val="50000"/>
                  </a:schemeClr>
                </a:solidFill>
              </a:rPr>
              <a:t>77x 29</a:t>
            </a:r>
            <a:endParaRPr lang="en-GB" sz="2000" dirty="0">
              <a:solidFill>
                <a:srgbClr val="00B05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257109" y="195944"/>
            <a:ext cx="5277394" cy="640175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2800" dirty="0" smtClean="0">
                <a:solidFill>
                  <a:srgbClr val="FF0000"/>
                </a:solidFill>
              </a:rPr>
              <a:t>1</a:t>
            </a:r>
            <a:r>
              <a:rPr lang="en-GB" sz="3200" dirty="0" smtClean="0">
                <a:solidFill>
                  <a:srgbClr val="FF0000"/>
                </a:solidFill>
              </a:rPr>
              <a:t>.    3191÷ </a:t>
            </a:r>
            <a:r>
              <a:rPr lang="en-GB" sz="3200" dirty="0">
                <a:solidFill>
                  <a:srgbClr val="FF0000"/>
                </a:solidFill>
              </a:rPr>
              <a:t>2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3200" dirty="0" smtClean="0">
                <a:solidFill>
                  <a:srgbClr val="FF0000"/>
                </a:solidFill>
              </a:rPr>
              <a:t>2.     10 x ( 75 -13)</a:t>
            </a:r>
            <a:endParaRPr lang="en-GB" sz="3200" dirty="0">
              <a:solidFill>
                <a:srgbClr val="FF0000"/>
              </a:solidFill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3200" dirty="0" smtClean="0">
                <a:solidFill>
                  <a:srgbClr val="FF0000"/>
                </a:solidFill>
              </a:rPr>
              <a:t>3.     2/9 ÷ </a:t>
            </a:r>
            <a:r>
              <a:rPr lang="en-GB" sz="3200" dirty="0">
                <a:solidFill>
                  <a:srgbClr val="FF0000"/>
                </a:solidFill>
              </a:rPr>
              <a:t>2</a:t>
            </a:r>
            <a:r>
              <a:rPr lang="en-GB" sz="3200" dirty="0" smtClean="0">
                <a:solidFill>
                  <a:srgbClr val="FF0000"/>
                </a:solidFill>
              </a:rPr>
              <a:t> </a:t>
            </a:r>
            <a:endParaRPr lang="en-GB" sz="3200" dirty="0">
              <a:solidFill>
                <a:srgbClr val="FF0000"/>
              </a:solidFill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3200" dirty="0" smtClean="0">
                <a:solidFill>
                  <a:srgbClr val="FF0000"/>
                </a:solidFill>
              </a:rPr>
              <a:t>4.     797x </a:t>
            </a:r>
            <a:r>
              <a:rPr lang="en-GB" sz="3200" dirty="0">
                <a:solidFill>
                  <a:srgbClr val="FF0000"/>
                </a:solidFill>
              </a:rPr>
              <a:t>7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5"/>
            </a:pPr>
            <a:r>
              <a:rPr lang="en-GB" sz="3200" dirty="0" smtClean="0">
                <a:solidFill>
                  <a:srgbClr val="FF0000"/>
                </a:solidFill>
              </a:rPr>
              <a:t>    44 % of 200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6"/>
            </a:pPr>
            <a:r>
              <a:rPr lang="en-GB" sz="3200" dirty="0" smtClean="0">
                <a:solidFill>
                  <a:srgbClr val="FF0000"/>
                </a:solidFill>
              </a:rPr>
              <a:t>     7 </a:t>
            </a:r>
            <a:r>
              <a:rPr lang="en-GB" sz="1400" dirty="0" smtClean="0">
                <a:solidFill>
                  <a:srgbClr val="FF0000"/>
                </a:solidFill>
              </a:rPr>
              <a:t>2   =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7"/>
            </a:pPr>
            <a:r>
              <a:rPr lang="en-GB" sz="3200" dirty="0" smtClean="0">
                <a:solidFill>
                  <a:srgbClr val="FF0000"/>
                </a:solidFill>
              </a:rPr>
              <a:t>     7</a:t>
            </a:r>
            <a:r>
              <a:rPr lang="en-GB" sz="1200" dirty="0" smtClean="0">
                <a:solidFill>
                  <a:srgbClr val="FF0000"/>
                </a:solidFill>
              </a:rPr>
              <a:t>3   =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8"/>
            </a:pPr>
            <a:r>
              <a:rPr lang="en-GB" sz="3200" dirty="0" smtClean="0">
                <a:solidFill>
                  <a:srgbClr val="FF0000"/>
                </a:solidFill>
              </a:rPr>
              <a:t>     27. 85 –2.79</a:t>
            </a:r>
            <a:endParaRPr lang="en-GB" sz="3200" dirty="0">
              <a:solidFill>
                <a:srgbClr val="FF0000"/>
              </a:solidFill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8"/>
            </a:pPr>
            <a:r>
              <a:rPr lang="en-GB" sz="3200" dirty="0" smtClean="0">
                <a:solidFill>
                  <a:srgbClr val="FF0000"/>
                </a:solidFill>
              </a:rPr>
              <a:t>     8/13   + 3/13 =</a:t>
            </a:r>
            <a:endParaRPr lang="en-GB" sz="3200" dirty="0">
              <a:solidFill>
                <a:srgbClr val="FF0000"/>
              </a:solidFill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8"/>
            </a:pPr>
            <a:r>
              <a:rPr lang="en-GB" sz="3200" dirty="0">
                <a:solidFill>
                  <a:srgbClr val="FF0000"/>
                </a:solidFill>
              </a:rPr>
              <a:t> </a:t>
            </a:r>
            <a:r>
              <a:rPr lang="en-GB" sz="3200" dirty="0" smtClean="0">
                <a:solidFill>
                  <a:srgbClr val="FF0000"/>
                </a:solidFill>
              </a:rPr>
              <a:t>  4735 x 41 =  </a:t>
            </a:r>
            <a:endParaRPr lang="en-GB" sz="2000" dirty="0">
              <a:solidFill>
                <a:srgbClr val="FF0000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5394959" y="195944"/>
            <a:ext cx="862150" cy="800219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GB" sz="2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 </a:t>
            </a:r>
            <a:r>
              <a:rPr lang="en-GB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Friday</a:t>
            </a:r>
            <a:endParaRPr lang="en-GB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2172159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6895</TotalTime>
  <Words>1214</Words>
  <Application>Microsoft Office PowerPoint</Application>
  <PresentationFormat>Widescreen</PresentationFormat>
  <Paragraphs>215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March Primary School</dc:creator>
  <cp:lastModifiedBy>Jayne Swindells</cp:lastModifiedBy>
  <cp:revision>50</cp:revision>
  <dcterms:created xsi:type="dcterms:W3CDTF">2020-01-21T08:09:54Z</dcterms:created>
  <dcterms:modified xsi:type="dcterms:W3CDTF">2020-06-26T13:26:58Z</dcterms:modified>
</cp:coreProperties>
</file>