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74" r:id="rId4"/>
    <p:sldId id="275" r:id="rId5"/>
    <p:sldId id="268" r:id="rId6"/>
    <p:sldId id="269" r:id="rId7"/>
    <p:sldId id="270" r:id="rId8"/>
    <p:sldId id="271" r:id="rId9"/>
    <p:sldId id="272" r:id="rId10"/>
    <p:sldId id="273" r:id="rId11"/>
    <p:sldId id="267" r:id="rId12"/>
  </p:sldIdLst>
  <p:sldSz cx="9144000" cy="6858000" type="screen4x3"/>
  <p:notesSz cx="6858000" cy="9144000"/>
  <p:embeddedFontLst>
    <p:embeddedFont>
      <p:font typeface="Roboto"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Twinkl" panose="020B0604020202020204" charset="0"/>
      <p:regular r:id="rId23"/>
      <p:bold r:id="rId24"/>
    </p:embeddedFont>
    <p:embeddedFont>
      <p:font typeface="Sassoon Infant Md" panose="02000603050000020003"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7" d="100"/>
          <a:sy n="107" d="100"/>
        </p:scale>
        <p:origin x="102" y="3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22/06/2020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22/06/2020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457198" y="478895"/>
            <a:ext cx="8220075" cy="994306"/>
          </a:xfrm>
        </p:spPr>
        <p:txBody>
          <a:bodyPr/>
          <a:lstStyle/>
          <a:p>
            <a:r>
              <a:rPr lang="en-GB" altLang="en-US" sz="3600" dirty="0" smtClean="0"/>
              <a:t>Challenge</a:t>
            </a:r>
            <a:endParaRPr lang="en-GB" altLang="en-US" sz="3600" dirty="0"/>
          </a:p>
        </p:txBody>
      </p:sp>
      <p:sp>
        <p:nvSpPr>
          <p:cNvPr id="5" name="TextBox 8"/>
          <p:cNvSpPr txBox="1">
            <a:spLocks noChangeArrowheads="1"/>
          </p:cNvSpPr>
          <p:nvPr/>
        </p:nvSpPr>
        <p:spPr bwMode="auto">
          <a:xfrm>
            <a:off x="971550" y="1657670"/>
            <a:ext cx="7056438"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400" dirty="0" smtClean="0">
                <a:latin typeface="Twinkl" pitchFamily="2" charset="0"/>
              </a:rPr>
              <a:t>Your challenge is to choose three types of seed dispersal and draw a picture and write </a:t>
            </a:r>
            <a:r>
              <a:rPr lang="en-GB" altLang="en-US" sz="2400" smtClean="0">
                <a:latin typeface="Twinkl" pitchFamily="2" charset="0"/>
              </a:rPr>
              <a:t>an explanation. </a:t>
            </a:r>
            <a:endParaRPr lang="en-GB" altLang="en-US" sz="2400" dirty="0" smtClean="0">
              <a:latin typeface="Twinkl" pitchFamily="2" charset="0"/>
            </a:endParaRPr>
          </a:p>
          <a:p>
            <a:pPr algn="ctr">
              <a:buFont typeface="Arial" panose="020B0604020202020204" pitchFamily="34" charset="0"/>
              <a:buNone/>
            </a:pPr>
            <a:r>
              <a:rPr lang="en-GB" altLang="en-US" sz="2400" dirty="0" smtClean="0">
                <a:latin typeface="Twinkl" pitchFamily="2" charset="0"/>
              </a:rPr>
              <a:t>.</a:t>
            </a:r>
            <a:endParaRPr lang="en-GB" altLang="en-US" sz="2400" dirty="0">
              <a:latin typeface="Twinkl" pitchFamily="2" charset="0"/>
            </a:endParaRP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8209" y="2842290"/>
            <a:ext cx="2204953" cy="325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315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Wind</a:t>
            </a:r>
            <a:endParaRPr lang="en-GB" sz="3600" b="0" dirty="0">
              <a:latin typeface="+mn-lt"/>
            </a:endParaRPr>
          </a:p>
        </p:txBody>
      </p:sp>
      <p:sp>
        <p:nvSpPr>
          <p:cNvPr id="6" name="TextBox 8"/>
          <p:cNvSpPr txBox="1">
            <a:spLocks noChangeArrowheads="1"/>
          </p:cNvSpPr>
          <p:nvPr/>
        </p:nvSpPr>
        <p:spPr bwMode="auto">
          <a:xfrm>
            <a:off x="1116013" y="1557585"/>
            <a:ext cx="69119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2000" dirty="0">
                <a:latin typeface="Twinkl" pitchFamily="2" charset="0"/>
              </a:rPr>
              <a:t>Sycamore ‘helicopters’ and dandelion ‘clocks’ both have fruits which have adapted to use the wind to carry the seeds away when the seeds are ready. </a:t>
            </a:r>
          </a:p>
          <a:p>
            <a:pPr eaLnBrk="1" hangingPunct="1">
              <a:spcBef>
                <a:spcPct val="0"/>
              </a:spcBef>
              <a:buFontTx/>
              <a:buNone/>
            </a:pPr>
            <a:endParaRPr lang="en-GB" altLang="en-US" sz="2400" dirty="0">
              <a:latin typeface="Sassoon Infant Md" panose="02000603050000020003" pitchFamily="50" charset="0"/>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4513" y="2821235"/>
            <a:ext cx="352901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795835"/>
            <a:ext cx="213995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@Doug88888, </a:t>
            </a:r>
            <a:r>
              <a:rPr lang="en-GB" sz="500" dirty="0" err="1">
                <a:latin typeface="Roboto" panose="02000000000000000000" pitchFamily="2" charset="0"/>
                <a:ea typeface="Roboto" panose="02000000000000000000" pitchFamily="2" charset="0"/>
                <a:cs typeface="Arial" pitchFamily="34" charset="0"/>
              </a:rPr>
              <a:t>ian</a:t>
            </a:r>
            <a:r>
              <a:rPr lang="en-GB" sz="500" dirty="0">
                <a:latin typeface="Roboto" panose="02000000000000000000" pitchFamily="2" charset="0"/>
                <a:ea typeface="Roboto" panose="02000000000000000000" pitchFamily="2" charset="0"/>
                <a:cs typeface="Arial" pitchFamily="34" charset="0"/>
              </a:rPr>
              <a:t> </a:t>
            </a:r>
            <a:r>
              <a:rPr lang="en-GB" sz="500" dirty="0" err="1">
                <a:latin typeface="Roboto" panose="02000000000000000000" pitchFamily="2" charset="0"/>
                <a:ea typeface="Roboto" panose="02000000000000000000" pitchFamily="2" charset="0"/>
                <a:cs typeface="Arial" pitchFamily="34" charset="0"/>
              </a:rPr>
              <a:t>boyd</a:t>
            </a:r>
            <a:r>
              <a:rPr lang="en-GB" sz="500" dirty="0">
                <a:latin typeface="Roboto" panose="02000000000000000000" pitchFamily="2" charset="0"/>
                <a:ea typeface="Roboto" panose="02000000000000000000" pitchFamily="2" charset="0"/>
                <a:cs typeface="Arial" pitchFamily="34" charset="0"/>
              </a:rPr>
              <a:t> (@flickr.com) - granted under creative commons licence - attribution</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Bursting</a:t>
            </a:r>
            <a:endParaRPr lang="en-GB" sz="3600" b="0" dirty="0">
              <a:latin typeface="+mn-lt"/>
            </a:endParaRPr>
          </a:p>
        </p:txBody>
      </p:sp>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Ben Grader(@flickr.com) - granted under creative commons licence - attribution</a:t>
            </a:r>
          </a:p>
        </p:txBody>
      </p:sp>
      <p:sp>
        <p:nvSpPr>
          <p:cNvPr id="10" name="TextBox 8"/>
          <p:cNvSpPr txBox="1">
            <a:spLocks noChangeArrowheads="1"/>
          </p:cNvSpPr>
          <p:nvPr/>
        </p:nvSpPr>
        <p:spPr bwMode="auto">
          <a:xfrm>
            <a:off x="1079500" y="1304925"/>
            <a:ext cx="70564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000">
                <a:latin typeface="Twinkl" pitchFamily="2" charset="0"/>
              </a:rPr>
              <a:t>Some plants have pods full of seeds which will burst, showering the ground with seeds, like the Himalayan Balsam seed. Peas are another example of a plant bursting open to disperse its seeds.</a:t>
            </a:r>
          </a:p>
        </p:txBody>
      </p:sp>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636838"/>
            <a:ext cx="50450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375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Shakers</a:t>
            </a:r>
            <a:endParaRPr lang="en-GB" sz="3600" b="0" dirty="0">
              <a:latin typeface="+mn-lt"/>
            </a:endParaRPr>
          </a:p>
        </p:txBody>
      </p:sp>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a:t>
            </a:r>
            <a:r>
              <a:rPr lang="en-GB" sz="500" dirty="0" err="1">
                <a:latin typeface="Roboto" panose="02000000000000000000" pitchFamily="2" charset="0"/>
                <a:ea typeface="Roboto" panose="02000000000000000000" pitchFamily="2" charset="0"/>
                <a:cs typeface="Arial" pitchFamily="34" charset="0"/>
              </a:rPr>
              <a:t>janerc</a:t>
            </a:r>
            <a:r>
              <a:rPr lang="en-GB" sz="500" dirty="0">
                <a:latin typeface="Roboto" panose="02000000000000000000" pitchFamily="2" charset="0"/>
                <a:ea typeface="Roboto" panose="02000000000000000000" pitchFamily="2" charset="0"/>
                <a:cs typeface="Arial" pitchFamily="34" charset="0"/>
              </a:rPr>
              <a:t> (@flickr.com) - granted under creative commons licence - attribution</a:t>
            </a:r>
          </a:p>
        </p:txBody>
      </p:sp>
      <p:sp>
        <p:nvSpPr>
          <p:cNvPr id="10" name="TextBox 8"/>
          <p:cNvSpPr txBox="1">
            <a:spLocks noChangeArrowheads="1"/>
          </p:cNvSpPr>
          <p:nvPr/>
        </p:nvSpPr>
        <p:spPr bwMode="auto">
          <a:xfrm>
            <a:off x="920750" y="1524044"/>
            <a:ext cx="70564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1800">
                <a:latin typeface="Twinkl" pitchFamily="2" charset="0"/>
              </a:rPr>
              <a:t>Some plants rely on being shaken to disperse their seeds. When poppies have produced their seeds and have finished flowering all that is left is a long stem with a dried seed pod.  These pods have small holes at the top and rely on wind to shake them to scatter the seeds.  This method doesn’t send the seeds very far. Yucca Campestris seeds also need to be shaken. </a:t>
            </a:r>
          </a:p>
        </p:txBody>
      </p:sp>
      <p:pic>
        <p:nvPicPr>
          <p:cNvPr id="11" name="Picture 7" descr="http://4.bp.blogspot.com/-1a2en74ENZ4/UGNYm0UVBRI/AAAAAAAAIGY/S5NM528PDV4/s1600/33+Shake%252C+Rattle%252C+And+Roll+%2528yucca+campestris+seed+pods%2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3613194"/>
            <a:ext cx="23812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8"/>
          <p:cNvSpPr txBox="1">
            <a:spLocks noChangeArrowheads="1"/>
          </p:cNvSpPr>
          <p:nvPr/>
        </p:nvSpPr>
        <p:spPr bwMode="auto">
          <a:xfrm>
            <a:off x="900113" y="5407069"/>
            <a:ext cx="345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Yucca Campestris seeds </a:t>
            </a:r>
          </a:p>
        </p:txBody>
      </p:sp>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468731"/>
            <a:ext cx="158432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p:nvSpPr>
        <p:spPr bwMode="auto">
          <a:xfrm>
            <a:off x="5435600" y="5556294"/>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Poppy seeds</a:t>
            </a:r>
          </a:p>
        </p:txBody>
      </p:sp>
    </p:spTree>
    <p:extLst>
      <p:ext uri="{BB962C8B-B14F-4D97-AF65-F5344CB8AC3E}">
        <p14:creationId xmlns:p14="http://schemas.microsoft.com/office/powerpoint/2010/main" val="2714540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Water</a:t>
            </a:r>
            <a:endParaRPr lang="en-GB" sz="3600" b="0" dirty="0">
              <a:latin typeface="+mn-lt"/>
            </a:endParaRPr>
          </a:p>
        </p:txBody>
      </p:sp>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a:t>
            </a:r>
            <a:r>
              <a:rPr lang="en-GB" sz="500" dirty="0" err="1">
                <a:latin typeface="Roboto" panose="02000000000000000000" pitchFamily="2" charset="0"/>
                <a:ea typeface="Roboto" panose="02000000000000000000" pitchFamily="2" charset="0"/>
                <a:cs typeface="Arial" pitchFamily="34" charset="0"/>
              </a:rPr>
              <a:t>egonwegh</a:t>
            </a:r>
            <a:r>
              <a:rPr lang="en-GB" sz="500" dirty="0">
                <a:latin typeface="Roboto" panose="02000000000000000000" pitchFamily="2" charset="0"/>
                <a:ea typeface="Roboto" panose="02000000000000000000" pitchFamily="2" charset="0"/>
                <a:cs typeface="Arial" pitchFamily="34" charset="0"/>
              </a:rPr>
              <a:t>(@flickr.com) - granted under creative commons licence - attribution</a:t>
            </a:r>
          </a:p>
        </p:txBody>
      </p:sp>
      <p:sp>
        <p:nvSpPr>
          <p:cNvPr id="10" name="TextBox 8"/>
          <p:cNvSpPr txBox="1">
            <a:spLocks noChangeArrowheads="1"/>
          </p:cNvSpPr>
          <p:nvPr/>
        </p:nvSpPr>
        <p:spPr bwMode="auto">
          <a:xfrm>
            <a:off x="920750" y="1616323"/>
            <a:ext cx="7056438"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dirty="0">
                <a:latin typeface="Twinkl" pitchFamily="2" charset="0"/>
              </a:rPr>
              <a:t>Some plants rely on water to disperse their fruits. These will either grow on the water or by the side of water.</a:t>
            </a:r>
          </a:p>
          <a:p>
            <a:pPr>
              <a:buFont typeface="Arial" panose="020B0604020202020204" pitchFamily="34" charset="0"/>
              <a:buNone/>
            </a:pPr>
            <a:r>
              <a:rPr lang="en-GB" altLang="en-US" sz="2000" dirty="0">
                <a:latin typeface="Twinkl" pitchFamily="2" charset="0"/>
              </a:rPr>
              <a:t>Water lilies live on the water so they use the water to disperse their seeds. They make very light seeds which will float away on the water for a while, then sink to the bottom of a pond to grow a new lily. </a:t>
            </a:r>
          </a:p>
        </p:txBody>
      </p:sp>
      <p:sp>
        <p:nvSpPr>
          <p:cNvPr id="11" name="TextBox 8"/>
          <p:cNvSpPr txBox="1">
            <a:spLocks noChangeArrowheads="1"/>
          </p:cNvSpPr>
          <p:nvPr/>
        </p:nvSpPr>
        <p:spPr bwMode="auto">
          <a:xfrm>
            <a:off x="1979613" y="5499348"/>
            <a:ext cx="1584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Lily seeds </a:t>
            </a:r>
          </a:p>
        </p:txBody>
      </p:sp>
      <p:sp>
        <p:nvSpPr>
          <p:cNvPr id="13" name="TextBox 12"/>
          <p:cNvSpPr txBox="1">
            <a:spLocks noChangeArrowheads="1"/>
          </p:cNvSpPr>
          <p:nvPr/>
        </p:nvSpPr>
        <p:spPr bwMode="auto">
          <a:xfrm>
            <a:off x="5508625" y="5577135"/>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Water lily</a:t>
            </a:r>
          </a:p>
        </p:txBody>
      </p:sp>
      <p:pic>
        <p:nvPicPr>
          <p:cNvPr id="14" name="Picture 13" descr="http://vegespace.com/images/DriedLotusSee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657848"/>
            <a:ext cx="2446338"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424485"/>
            <a:ext cx="288131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53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Dave_A_2007(@flickr.com) - granted under creative commons licence - attribution</a:t>
            </a:r>
          </a:p>
        </p:txBody>
      </p:sp>
      <p:sp>
        <p:nvSpPr>
          <p:cNvPr id="12" name="TextBox 8"/>
          <p:cNvSpPr txBox="1">
            <a:spLocks noChangeArrowheads="1"/>
          </p:cNvSpPr>
          <p:nvPr/>
        </p:nvSpPr>
        <p:spPr bwMode="auto">
          <a:xfrm>
            <a:off x="1022350" y="995363"/>
            <a:ext cx="41036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1800" dirty="0">
                <a:latin typeface="Twinkl" pitchFamily="2" charset="0"/>
              </a:rPr>
              <a:t>Palm tree seeds are very light which helps them float and grow another palm tree elsewhere. Palm trees that grow by the oceans drop their seeds which can be swept great distances by the ocean’s currents.  Coconuts are well known travellers. </a:t>
            </a:r>
          </a:p>
        </p:txBody>
      </p:sp>
      <p:sp>
        <p:nvSpPr>
          <p:cNvPr id="16" name="TextBox 8"/>
          <p:cNvSpPr txBox="1">
            <a:spLocks noChangeArrowheads="1"/>
          </p:cNvSpPr>
          <p:nvPr/>
        </p:nvSpPr>
        <p:spPr bwMode="auto">
          <a:xfrm>
            <a:off x="871538" y="3960813"/>
            <a:ext cx="1512887"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400">
                <a:latin typeface="Twinkl" pitchFamily="2" charset="0"/>
              </a:rPr>
              <a:t>Willow </a:t>
            </a:r>
          </a:p>
          <a:p>
            <a:pPr algn="ctr">
              <a:buFont typeface="Arial" panose="020B0604020202020204" pitchFamily="34" charset="0"/>
              <a:buNone/>
            </a:pPr>
            <a:r>
              <a:rPr lang="en-GB" altLang="en-US" sz="2400">
                <a:latin typeface="Twinkl" pitchFamily="2" charset="0"/>
              </a:rPr>
              <a:t>tree</a:t>
            </a:r>
          </a:p>
          <a:p>
            <a:pPr algn="ctr">
              <a:buFont typeface="Arial" panose="020B0604020202020204" pitchFamily="34" charset="0"/>
              <a:buNone/>
            </a:pPr>
            <a:r>
              <a:rPr lang="en-GB" altLang="en-US" sz="2400">
                <a:latin typeface="Twinkl" pitchFamily="2" charset="0"/>
              </a:rPr>
              <a:t>seeds </a:t>
            </a:r>
          </a:p>
        </p:txBody>
      </p:sp>
      <p:sp>
        <p:nvSpPr>
          <p:cNvPr id="17" name="TextBox 12"/>
          <p:cNvSpPr txBox="1">
            <a:spLocks noChangeArrowheads="1"/>
          </p:cNvSpPr>
          <p:nvPr/>
        </p:nvSpPr>
        <p:spPr bwMode="auto">
          <a:xfrm>
            <a:off x="5653088" y="2565400"/>
            <a:ext cx="2459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Palm tree seeds</a:t>
            </a:r>
          </a:p>
        </p:txBody>
      </p:sp>
      <p:pic>
        <p:nvPicPr>
          <p:cNvPr id="18" name="Picture 14" descr="http://www.tc.umn.edu/%7Ehmuller/See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888" y="809625"/>
            <a:ext cx="23082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8"/>
          <p:cNvSpPr txBox="1">
            <a:spLocks noChangeArrowheads="1"/>
          </p:cNvSpPr>
          <p:nvPr/>
        </p:nvSpPr>
        <p:spPr bwMode="auto">
          <a:xfrm>
            <a:off x="4795838" y="3338513"/>
            <a:ext cx="3324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buFont typeface="Arial" panose="020B0604020202020204" pitchFamily="34" charset="0"/>
              <a:buNone/>
            </a:pPr>
            <a:r>
              <a:rPr lang="en-GB" altLang="en-US" sz="1800" dirty="0">
                <a:latin typeface="Twinkl" pitchFamily="2" charset="0"/>
              </a:rPr>
              <a:t>Willow and silver birch trees often grow near water.                                                                                 Their seeds are very light which enables them to float                                                                                  away on water (the silver birch seed is also fluffy which                                                                                helps them to be dispersed by the wind too).</a:t>
            </a:r>
          </a:p>
        </p:txBody>
      </p:sp>
      <p:pic>
        <p:nvPicPr>
          <p:cNvPr id="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3352800"/>
            <a:ext cx="189547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732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GanMed64s (@flickr.com) - granted under creative commons licence - attribution</a:t>
            </a:r>
          </a:p>
        </p:txBody>
      </p:sp>
      <p:sp>
        <p:nvSpPr>
          <p:cNvPr id="10" name="Title 20"/>
          <p:cNvSpPr>
            <a:spLocks noGrp="1"/>
          </p:cNvSpPr>
          <p:nvPr>
            <p:ph type="title"/>
          </p:nvPr>
        </p:nvSpPr>
        <p:spPr>
          <a:xfrm>
            <a:off x="457198" y="478895"/>
            <a:ext cx="8220075" cy="994306"/>
          </a:xfrm>
        </p:spPr>
        <p:txBody>
          <a:bodyPr/>
          <a:lstStyle/>
          <a:p>
            <a:r>
              <a:rPr lang="en-GB" altLang="en-US" sz="3600" dirty="0"/>
              <a:t>Catching a Ride</a:t>
            </a:r>
            <a:endParaRPr lang="en-GB" sz="3600" dirty="0">
              <a:latin typeface="+mn-lt"/>
            </a:endParaRPr>
          </a:p>
        </p:txBody>
      </p:sp>
      <p:sp>
        <p:nvSpPr>
          <p:cNvPr id="11" name="TextBox 8"/>
          <p:cNvSpPr txBox="1">
            <a:spLocks noChangeArrowheads="1"/>
          </p:cNvSpPr>
          <p:nvPr/>
        </p:nvSpPr>
        <p:spPr bwMode="auto">
          <a:xfrm>
            <a:off x="1044575" y="1549211"/>
            <a:ext cx="70564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000" dirty="0">
                <a:latin typeface="Twinkl" pitchFamily="2" charset="0"/>
              </a:rPr>
              <a:t>Some plants such as cockleburs have developed to grow tiny hooks on their fruits which hook on to animals (or people) that pass by the plant.  Eventually they will drop off on to the ground.</a:t>
            </a:r>
          </a:p>
        </p:txBody>
      </p:sp>
      <p:sp>
        <p:nvSpPr>
          <p:cNvPr id="13" name="TextBox 8"/>
          <p:cNvSpPr txBox="1">
            <a:spLocks noChangeArrowheads="1"/>
          </p:cNvSpPr>
          <p:nvPr/>
        </p:nvSpPr>
        <p:spPr bwMode="auto">
          <a:xfrm>
            <a:off x="827088" y="5510023"/>
            <a:ext cx="4213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a:latin typeface="Twinkl" pitchFamily="2" charset="0"/>
              </a:rPr>
              <a:t>This dog has been covered in burs.</a:t>
            </a:r>
          </a:p>
        </p:txBody>
      </p:sp>
      <p:sp>
        <p:nvSpPr>
          <p:cNvPr id="14" name="TextBox 12"/>
          <p:cNvSpPr txBox="1">
            <a:spLocks noChangeArrowheads="1"/>
          </p:cNvSpPr>
          <p:nvPr/>
        </p:nvSpPr>
        <p:spPr bwMode="auto">
          <a:xfrm>
            <a:off x="5508625" y="5408423"/>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Burdock seeds</a:t>
            </a:r>
          </a:p>
        </p:txBody>
      </p:sp>
      <p:pic>
        <p:nvPicPr>
          <p:cNvPr id="15" name="Picture 14" descr="http://livinghealthy.typepad.com/photos/uncategorized/2008/09/14/boots_with_burs_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75" y="3160523"/>
            <a:ext cx="371316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3022411"/>
            <a:ext cx="31321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15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457198" y="478895"/>
            <a:ext cx="8220075" cy="994306"/>
          </a:xfrm>
        </p:spPr>
        <p:txBody>
          <a:bodyPr/>
          <a:lstStyle/>
          <a:p>
            <a:r>
              <a:rPr lang="en-GB" altLang="en-US" sz="3600" dirty="0"/>
              <a:t>Seeds as Food</a:t>
            </a:r>
          </a:p>
        </p:txBody>
      </p:sp>
      <p:sp>
        <p:nvSpPr>
          <p:cNvPr id="12" name="TextBox 8"/>
          <p:cNvSpPr txBox="1">
            <a:spLocks noChangeArrowheads="1"/>
          </p:cNvSpPr>
          <p:nvPr/>
        </p:nvSpPr>
        <p:spPr bwMode="auto">
          <a:xfrm>
            <a:off x="1044575" y="1540822"/>
            <a:ext cx="70564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dirty="0">
                <a:latin typeface="Twinkl" pitchFamily="2" charset="0"/>
              </a:rPr>
              <a:t>Some plants make tasty fruits. This is to encourage animals (and people!) to eat the fruits. The seeds then pass through the animal unharmed and out the other end with a ready supply of fertiliser (not tasty in the slightest…quite the opposite). This method ensures the seed is given nutrients to help it grow. </a:t>
            </a:r>
          </a:p>
          <a:p>
            <a:pPr algn="ctr">
              <a:buFont typeface="Arial" panose="020B0604020202020204" pitchFamily="34" charset="0"/>
              <a:buNone/>
            </a:pPr>
            <a:endParaRPr lang="en-GB" altLang="en-US" sz="1000" dirty="0">
              <a:latin typeface="Sassoon Infant Md" panose="02000603050000020003" pitchFamily="50" charset="0"/>
            </a:endParaRPr>
          </a:p>
        </p:txBody>
      </p:sp>
      <p:pic>
        <p:nvPicPr>
          <p:cNvPr id="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1116" y="3259310"/>
            <a:ext cx="2703003" cy="275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44575" y="4050883"/>
            <a:ext cx="3431097" cy="1600438"/>
          </a:xfrm>
          <a:prstGeom prst="rect">
            <a:avLst/>
          </a:prstGeom>
          <a:noFill/>
        </p:spPr>
        <p:txBody>
          <a:bodyPr wrap="square" rtlCol="0">
            <a:spAutoFit/>
          </a:bodyPr>
          <a:lstStyle/>
          <a:p>
            <a:r>
              <a:rPr lang="en-GB" altLang="en-US" sz="2000" dirty="0">
                <a:latin typeface="Twinkl" pitchFamily="2" charset="0"/>
              </a:rPr>
              <a:t>What types of fruits can you think of that are eaten by animals and people with seeds inside?</a:t>
            </a:r>
          </a:p>
          <a:p>
            <a:endParaRPr lang="en-GB" dirty="0"/>
          </a:p>
        </p:txBody>
      </p:sp>
    </p:spTree>
    <p:extLst>
      <p:ext uri="{BB962C8B-B14F-4D97-AF65-F5344CB8AC3E}">
        <p14:creationId xmlns:p14="http://schemas.microsoft.com/office/powerpoint/2010/main" val="1916702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457198" y="478895"/>
            <a:ext cx="8220075" cy="994306"/>
          </a:xfrm>
        </p:spPr>
        <p:txBody>
          <a:bodyPr/>
          <a:lstStyle/>
          <a:p>
            <a:r>
              <a:rPr lang="en-GB" altLang="en-US" sz="3600" dirty="0"/>
              <a:t>Drop and Roll!</a:t>
            </a:r>
          </a:p>
        </p:txBody>
      </p:sp>
      <p:sp>
        <p:nvSpPr>
          <p:cNvPr id="6" name="TextBox 8"/>
          <p:cNvSpPr txBox="1">
            <a:spLocks noChangeArrowheads="1"/>
          </p:cNvSpPr>
          <p:nvPr/>
        </p:nvSpPr>
        <p:spPr bwMode="auto">
          <a:xfrm>
            <a:off x="1044575" y="1574378"/>
            <a:ext cx="70564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dirty="0">
                <a:latin typeface="Twinkl" pitchFamily="2" charset="0"/>
              </a:rPr>
              <a:t>Some fruits, such as horse chestnuts, have a casing round them which cracks open when it hits the ground. The fruit inside then rolls away from the tree.  You can tell which horse chestnuts in the trees are ripe because their casings have already begun to split open before they drop.</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5658" y="3443944"/>
            <a:ext cx="2339189" cy="248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567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2992</TotalTime>
  <Words>630</Words>
  <Application>Microsoft Office PowerPoint</Application>
  <PresentationFormat>On-screen Show (4:3)</PresentationFormat>
  <Paragraphs>37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Roboto</vt:lpstr>
      <vt:lpstr>Calibri</vt:lpstr>
      <vt:lpstr>Twinkl</vt:lpstr>
      <vt:lpstr>Sassoon Infant Md</vt:lpstr>
      <vt:lpstr>Office Theme</vt:lpstr>
      <vt:lpstr>PowerPoint Presentation</vt:lpstr>
      <vt:lpstr>Wind</vt:lpstr>
      <vt:lpstr>Bursting</vt:lpstr>
      <vt:lpstr>Shakers</vt:lpstr>
      <vt:lpstr>Water</vt:lpstr>
      <vt:lpstr>PowerPoint Presentation</vt:lpstr>
      <vt:lpstr>Catching a Ride</vt:lpstr>
      <vt:lpstr>Seeds as Food</vt:lpstr>
      <vt:lpstr>Drop and Roll!</vt:lpstr>
      <vt:lpstr>Challenge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Clough</dc:creator>
  <cp:lastModifiedBy>Eli Burnett</cp:lastModifiedBy>
  <cp:revision>6</cp:revision>
  <dcterms:created xsi:type="dcterms:W3CDTF">2020-04-14T16:02:04Z</dcterms:created>
  <dcterms:modified xsi:type="dcterms:W3CDTF">2020-06-24T14:06:10Z</dcterms:modified>
</cp:coreProperties>
</file>