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00" d="100"/>
          <a:sy n="100" d="100"/>
        </p:scale>
        <p:origin x="7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649EF-89C3-4AFF-8A89-39C4E4F795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1EEE106-89DB-4F7F-9BDD-49B271C128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0D996C-A769-4FAA-91C3-4583B58AB91E}"/>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50663F65-3EF0-4E00-B199-068D906435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C83292-11DF-4034-936D-7E698190F304}"/>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1230694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2835F-281A-497B-818B-1545F611DC5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0E64E5-496B-416A-9EC7-657DC1F723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95DAD5-662E-420B-BF73-6EC8DD898270}"/>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AB479287-EDCF-4A4A-9182-5750062ED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DB3CDD-8F1E-4C22-AA77-632B8A7B8B88}"/>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97377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0B38A7-EEE0-4570-9067-F413F387F3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24CAF87-4452-45EE-A2DE-F62BFFA231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72B860-81CE-4955-993F-A4B81013DFAC}"/>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12A22EC1-3466-475F-9E8E-0308C4BDF1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CCE3BF-664A-45E3-A950-0174CC684F12}"/>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375197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7A9D-791F-4E8C-8598-B18267B7BF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EE03DE4-1847-47E0-B033-EE3042D37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6AC554-3F1E-474A-BBAB-E97F86B9C3E0}"/>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790FB077-EA41-4B73-A8F6-FAA96CB9E8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9085CA-EC48-461F-8C45-40D50C6ED3DD}"/>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225819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E5B19-C202-4B84-A2ED-75C08F9606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5BB8754-B353-4C86-AAA3-28E2D972C2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526FC5-1ADF-400E-8E61-5E1ED77C7A08}"/>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2D3966E6-A937-4DE9-B416-28F056F23F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464D99-E432-41AB-93C6-D5715A05234B}"/>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3996082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DE858-5ECD-479E-8951-E57C5DF1A2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BB759E5-5F24-4952-83A5-7FA6B4CC6F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A322155-83D3-493B-892F-6204F08ADB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DE14765-9261-4B9A-81C9-800F875528DB}"/>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6" name="Footer Placeholder 5">
            <a:extLst>
              <a:ext uri="{FF2B5EF4-FFF2-40B4-BE49-F238E27FC236}">
                <a16:creationId xmlns:a16="http://schemas.microsoft.com/office/drawing/2014/main" id="{0A582077-EF16-4C08-A5B5-3F1D9B5EAE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43CE79-E338-4AC3-A43E-902621BB985A}"/>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75085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35D3B-5F23-4635-A4F5-CB706CA038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8072B1-C376-4020-9DC8-0BC62445CF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39B279-5127-4C5B-BA0E-5E9C2C27AD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040A5C-00E5-449A-A53B-034AEFBEA2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296B4B-1F66-4AEE-AE6A-B68810EB87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6807406-4710-422B-A6FB-9CC7C69BC2E7}"/>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8" name="Footer Placeholder 7">
            <a:extLst>
              <a:ext uri="{FF2B5EF4-FFF2-40B4-BE49-F238E27FC236}">
                <a16:creationId xmlns:a16="http://schemas.microsoft.com/office/drawing/2014/main" id="{0BFB54CE-DF43-444C-8553-E884DB2D9B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48D8683-A51C-4B17-99B8-C0F73C5E84B1}"/>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225748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DD070-7492-47C7-B12C-576FE0FA1E3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7264B77-3540-4A1C-860E-FC3CEC9C07E4}"/>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4" name="Footer Placeholder 3">
            <a:extLst>
              <a:ext uri="{FF2B5EF4-FFF2-40B4-BE49-F238E27FC236}">
                <a16:creationId xmlns:a16="http://schemas.microsoft.com/office/drawing/2014/main" id="{AFB6865F-A3C5-41ED-B6D7-F5B960199F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405EE61-40EE-42BD-9DA5-4385C0A19CA8}"/>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26225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FFEB9E-42FB-46FA-B86F-A269175F394C}"/>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3" name="Footer Placeholder 2">
            <a:extLst>
              <a:ext uri="{FF2B5EF4-FFF2-40B4-BE49-F238E27FC236}">
                <a16:creationId xmlns:a16="http://schemas.microsoft.com/office/drawing/2014/main" id="{83B66920-EA68-429C-BE94-494F9614B9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F00740E-4BA1-45C2-83BF-0289B99243D4}"/>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83957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2B363-A221-48FA-8E2B-3064B06EAE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EFB41A9-736D-4002-AA76-E6DBDBBC61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0B3D680-1CB0-4448-96DA-FECF17F8FF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5F1DAB-712B-4166-B954-63D31A3753D2}"/>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6" name="Footer Placeholder 5">
            <a:extLst>
              <a:ext uri="{FF2B5EF4-FFF2-40B4-BE49-F238E27FC236}">
                <a16:creationId xmlns:a16="http://schemas.microsoft.com/office/drawing/2014/main" id="{B257B35C-29B7-4896-A35E-05E2E46D4E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F4CA53-BAF6-4097-BC05-AF243E4CD691}"/>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2572279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0D6AC-AA2A-4D16-8A46-221920048F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69BB4B6-70CA-484C-B9F0-DC58B3F0A9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010364-12AF-4BE8-967D-EF10E2708A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22C2D8-86EF-4320-9234-D26BC333F942}"/>
              </a:ext>
            </a:extLst>
          </p:cNvPr>
          <p:cNvSpPr>
            <a:spLocks noGrp="1"/>
          </p:cNvSpPr>
          <p:nvPr>
            <p:ph type="dt" sz="half" idx="10"/>
          </p:nvPr>
        </p:nvSpPr>
        <p:spPr/>
        <p:txBody>
          <a:bodyPr/>
          <a:lstStyle/>
          <a:p>
            <a:fld id="{EFBFF335-5873-4AF9-B3D1-82155046714E}" type="datetimeFigureOut">
              <a:rPr lang="en-GB" smtClean="0"/>
              <a:t>10/06/2020</a:t>
            </a:fld>
            <a:endParaRPr lang="en-GB"/>
          </a:p>
        </p:txBody>
      </p:sp>
      <p:sp>
        <p:nvSpPr>
          <p:cNvPr id="6" name="Footer Placeholder 5">
            <a:extLst>
              <a:ext uri="{FF2B5EF4-FFF2-40B4-BE49-F238E27FC236}">
                <a16:creationId xmlns:a16="http://schemas.microsoft.com/office/drawing/2014/main" id="{C466A9A5-D973-4CF7-B6B0-6AA896EBF9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52A246-0CD7-43A2-998B-C8A3E525B4A9}"/>
              </a:ext>
            </a:extLst>
          </p:cNvPr>
          <p:cNvSpPr>
            <a:spLocks noGrp="1"/>
          </p:cNvSpPr>
          <p:nvPr>
            <p:ph type="sldNum" sz="quarter" idx="12"/>
          </p:nvPr>
        </p:nvSpPr>
        <p:spPr/>
        <p:txBody>
          <a:bodyPr/>
          <a:lstStyle/>
          <a:p>
            <a:fld id="{14E79921-74AD-40F0-AA80-D127B07D8B42}" type="slidenum">
              <a:rPr lang="en-GB" smtClean="0"/>
              <a:t>‹#›</a:t>
            </a:fld>
            <a:endParaRPr lang="en-GB"/>
          </a:p>
        </p:txBody>
      </p:sp>
    </p:spTree>
    <p:extLst>
      <p:ext uri="{BB962C8B-B14F-4D97-AF65-F5344CB8AC3E}">
        <p14:creationId xmlns:p14="http://schemas.microsoft.com/office/powerpoint/2010/main" val="360469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8033FD-9101-4DA8-AB5C-8F6FBAF0A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DE51794-7B2F-4032-8D6F-1AEC764670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0AD23B-B97E-43B6-9680-F650DD8C9B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FF335-5873-4AF9-B3D1-82155046714E}" type="datetimeFigureOut">
              <a:rPr lang="en-GB" smtClean="0"/>
              <a:t>10/06/2020</a:t>
            </a:fld>
            <a:endParaRPr lang="en-GB"/>
          </a:p>
        </p:txBody>
      </p:sp>
      <p:sp>
        <p:nvSpPr>
          <p:cNvPr id="5" name="Footer Placeholder 4">
            <a:extLst>
              <a:ext uri="{FF2B5EF4-FFF2-40B4-BE49-F238E27FC236}">
                <a16:creationId xmlns:a16="http://schemas.microsoft.com/office/drawing/2014/main" id="{E48F28F8-1E6D-419A-913C-3572FE8101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4D02254-7BCA-43F1-85E5-D85B560656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79921-74AD-40F0-AA80-D127B07D8B42}" type="slidenum">
              <a:rPr lang="en-GB" smtClean="0"/>
              <a:t>‹#›</a:t>
            </a:fld>
            <a:endParaRPr lang="en-GB"/>
          </a:p>
        </p:txBody>
      </p:sp>
    </p:spTree>
    <p:extLst>
      <p:ext uri="{BB962C8B-B14F-4D97-AF65-F5344CB8AC3E}">
        <p14:creationId xmlns:p14="http://schemas.microsoft.com/office/powerpoint/2010/main" val="4194327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AFC1697-6FA8-472B-93D3-1808CDAD4277}"/>
              </a:ext>
            </a:extLst>
          </p:cNvPr>
          <p:cNvPicPr>
            <a:picLocks noChangeAspect="1"/>
          </p:cNvPicPr>
          <p:nvPr/>
        </p:nvPicPr>
        <p:blipFill>
          <a:blip r:embed="rId2"/>
          <a:stretch>
            <a:fillRect/>
          </a:stretch>
        </p:blipFill>
        <p:spPr>
          <a:xfrm>
            <a:off x="10032824" y="0"/>
            <a:ext cx="2159176" cy="6858000"/>
          </a:xfrm>
          <a:prstGeom prst="rect">
            <a:avLst/>
          </a:prstGeom>
        </p:spPr>
      </p:pic>
      <p:sp>
        <p:nvSpPr>
          <p:cNvPr id="5" name="TextBox 4">
            <a:extLst>
              <a:ext uri="{FF2B5EF4-FFF2-40B4-BE49-F238E27FC236}">
                <a16:creationId xmlns:a16="http://schemas.microsoft.com/office/drawing/2014/main" id="{8346E3FA-6A81-4962-899E-CB2EF1CD44D9}"/>
              </a:ext>
            </a:extLst>
          </p:cNvPr>
          <p:cNvSpPr txBox="1"/>
          <p:nvPr/>
        </p:nvSpPr>
        <p:spPr>
          <a:xfrm>
            <a:off x="533400" y="247650"/>
            <a:ext cx="9058275" cy="5909310"/>
          </a:xfrm>
          <a:prstGeom prst="rect">
            <a:avLst/>
          </a:prstGeom>
          <a:noFill/>
        </p:spPr>
        <p:txBody>
          <a:bodyPr wrap="square" rtlCol="0">
            <a:spAutoFit/>
          </a:bodyPr>
          <a:lstStyle/>
          <a:p>
            <a:r>
              <a:rPr lang="en-GB" b="1" dirty="0"/>
              <a:t>Flotsam  Week 3 -Writing Lesson 1</a:t>
            </a:r>
          </a:p>
          <a:p>
            <a:r>
              <a:rPr lang="en-GB" b="1" dirty="0"/>
              <a:t>WALT:- Planning a Story – Writing </a:t>
            </a:r>
            <a:r>
              <a:rPr lang="en-GB" b="1"/>
              <a:t>to Entertain.</a:t>
            </a:r>
            <a:endParaRPr lang="en-GB" b="1" dirty="0"/>
          </a:p>
          <a:p>
            <a:endParaRPr lang="en-GB" dirty="0"/>
          </a:p>
          <a:p>
            <a:r>
              <a:rPr lang="en-GB" dirty="0"/>
              <a:t>TASK- This we are going to combine all of our work so far on Flotsam to plan and write a short story. You have already generated lots of ideas over the past two weeks and have ideas for setting and for characters already. Today we are going to combine them within a plan for a short story.</a:t>
            </a:r>
          </a:p>
          <a:p>
            <a:r>
              <a:rPr lang="en-GB" dirty="0"/>
              <a:t>So what is the difference between writing to describe and writing a narrative? The answer is that your narrative can have description of setting and character in it – but it also needs a action – something needs to happen and be resolved in order to make it a story.</a:t>
            </a:r>
          </a:p>
          <a:p>
            <a:r>
              <a:rPr lang="en-GB" dirty="0"/>
              <a:t>A classic short story structure includes:-</a:t>
            </a:r>
          </a:p>
          <a:p>
            <a:endParaRPr lang="en-GB" dirty="0"/>
          </a:p>
          <a:p>
            <a:pPr marL="342900" indent="-342900">
              <a:buAutoNum type="arabicParenR"/>
            </a:pPr>
            <a:r>
              <a:rPr lang="en-GB" dirty="0"/>
              <a:t>Introduction of character and setting – life is normal</a:t>
            </a:r>
          </a:p>
          <a:p>
            <a:pPr marL="342900" indent="-342900">
              <a:buAutoNum type="arabicParenR"/>
            </a:pPr>
            <a:r>
              <a:rPr lang="en-GB" dirty="0"/>
              <a:t>Problem arises – something simple as it is only a short story</a:t>
            </a:r>
          </a:p>
          <a:p>
            <a:pPr marL="342900" indent="-342900">
              <a:buAutoNum type="arabicParenR"/>
            </a:pPr>
            <a:r>
              <a:rPr lang="en-GB" dirty="0"/>
              <a:t>Character tries to solve problem – lots of action</a:t>
            </a:r>
          </a:p>
          <a:p>
            <a:pPr marL="342900" indent="-342900">
              <a:buAutoNum type="arabicParenR"/>
            </a:pPr>
            <a:r>
              <a:rPr lang="en-GB" dirty="0"/>
              <a:t>Problem solved – maybe in an unexpected way – possible introduction of another character</a:t>
            </a:r>
          </a:p>
          <a:p>
            <a:pPr marL="342900" indent="-342900">
              <a:buAutoNum type="arabicParenR"/>
            </a:pPr>
            <a:r>
              <a:rPr lang="en-GB" dirty="0"/>
              <a:t>Back to normal life – links back to introduction. </a:t>
            </a:r>
          </a:p>
          <a:p>
            <a:pPr marL="342900" indent="-342900">
              <a:buAutoNum type="arabicParenR"/>
            </a:pPr>
            <a:endParaRPr lang="en-GB" dirty="0"/>
          </a:p>
          <a:p>
            <a:r>
              <a:rPr lang="en-GB" dirty="0"/>
              <a:t>Today you need to combine all the ideas you have already had about your character into a plan for a short story – one that would suit the setting and character descriptions you have already produced.</a:t>
            </a:r>
          </a:p>
        </p:txBody>
      </p:sp>
    </p:spTree>
    <p:extLst>
      <p:ext uri="{BB962C8B-B14F-4D97-AF65-F5344CB8AC3E}">
        <p14:creationId xmlns:p14="http://schemas.microsoft.com/office/powerpoint/2010/main" val="821265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F58E57D-6160-49FF-A9FC-D621CB56FE72}"/>
              </a:ext>
            </a:extLst>
          </p:cNvPr>
          <p:cNvSpPr/>
          <p:nvPr/>
        </p:nvSpPr>
        <p:spPr>
          <a:xfrm>
            <a:off x="123825" y="85725"/>
            <a:ext cx="2962275" cy="1752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Character:-</a:t>
            </a: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p:txBody>
      </p:sp>
      <p:sp>
        <p:nvSpPr>
          <p:cNvPr id="5" name="Rectangle 4">
            <a:extLst>
              <a:ext uri="{FF2B5EF4-FFF2-40B4-BE49-F238E27FC236}">
                <a16:creationId xmlns:a16="http://schemas.microsoft.com/office/drawing/2014/main" id="{6594A791-5A51-4A21-A75D-3C406FFEE60F}"/>
              </a:ext>
            </a:extLst>
          </p:cNvPr>
          <p:cNvSpPr/>
          <p:nvPr/>
        </p:nvSpPr>
        <p:spPr>
          <a:xfrm>
            <a:off x="9029699" y="123824"/>
            <a:ext cx="3038475" cy="16668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Setting:-</a:t>
            </a: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p:txBody>
      </p:sp>
      <p:sp>
        <p:nvSpPr>
          <p:cNvPr id="6" name="Rectangle 5">
            <a:extLst>
              <a:ext uri="{FF2B5EF4-FFF2-40B4-BE49-F238E27FC236}">
                <a16:creationId xmlns:a16="http://schemas.microsoft.com/office/drawing/2014/main" id="{5B8BCE48-94FA-4C22-81CA-86E0BE5FB67B}"/>
              </a:ext>
            </a:extLst>
          </p:cNvPr>
          <p:cNvSpPr/>
          <p:nvPr/>
        </p:nvSpPr>
        <p:spPr>
          <a:xfrm>
            <a:off x="95250" y="4829175"/>
            <a:ext cx="5524500"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arenR"/>
            </a:pPr>
            <a:r>
              <a:rPr lang="en-GB" sz="1400" dirty="0">
                <a:solidFill>
                  <a:schemeClr val="tx1"/>
                </a:solidFill>
              </a:rPr>
              <a:t>Opening – ordinary day – life is normal:-</a:t>
            </a:r>
          </a:p>
          <a:p>
            <a:pPr marL="342900" indent="-342900" algn="ctr">
              <a:buAutoNum type="arabicParenR"/>
            </a:pPr>
            <a:endParaRPr lang="en-GB" sz="1400" dirty="0">
              <a:solidFill>
                <a:schemeClr val="tx1"/>
              </a:solidFill>
            </a:endParaRPr>
          </a:p>
          <a:p>
            <a:pPr marL="342900" indent="-342900" algn="ctr">
              <a:buAutoNum type="arabicParenR"/>
            </a:pPr>
            <a:endParaRPr lang="en-GB" sz="1400" dirty="0">
              <a:solidFill>
                <a:schemeClr val="tx1"/>
              </a:solidFill>
            </a:endParaRPr>
          </a:p>
          <a:p>
            <a:pPr marL="342900" indent="-342900" algn="ctr">
              <a:buAutoNum type="arabicParenR"/>
            </a:pPr>
            <a:endParaRPr lang="en-GB" sz="1400" dirty="0">
              <a:solidFill>
                <a:schemeClr val="tx1"/>
              </a:solidFill>
            </a:endParaRPr>
          </a:p>
          <a:p>
            <a:pPr algn="ctr"/>
            <a:endParaRPr lang="en-GB" sz="1200" dirty="0">
              <a:solidFill>
                <a:schemeClr val="tx1"/>
              </a:solidFill>
            </a:endParaRPr>
          </a:p>
          <a:p>
            <a:pPr algn="ctr"/>
            <a:endParaRPr lang="en-GB" sz="1200" dirty="0">
              <a:solidFill>
                <a:schemeClr val="tx1"/>
              </a:solidFill>
            </a:endParaRPr>
          </a:p>
          <a:p>
            <a:pPr algn="ctr"/>
            <a:endParaRPr lang="en-GB" sz="1200" dirty="0">
              <a:solidFill>
                <a:schemeClr val="tx1"/>
              </a:solidFill>
            </a:endParaRPr>
          </a:p>
          <a:p>
            <a:pPr algn="ctr"/>
            <a:endParaRPr lang="en-GB" sz="1200" dirty="0">
              <a:solidFill>
                <a:schemeClr val="tx1"/>
              </a:solidFill>
            </a:endParaRPr>
          </a:p>
          <a:p>
            <a:pPr algn="ctr"/>
            <a:endParaRPr lang="en-GB" sz="1200" dirty="0">
              <a:solidFill>
                <a:schemeClr val="tx1"/>
              </a:solidFill>
            </a:endParaRPr>
          </a:p>
          <a:p>
            <a:pPr algn="ctr"/>
            <a:endParaRPr lang="en-GB" dirty="0">
              <a:solidFill>
                <a:schemeClr val="tx1"/>
              </a:solidFill>
            </a:endParaRPr>
          </a:p>
        </p:txBody>
      </p:sp>
      <p:sp>
        <p:nvSpPr>
          <p:cNvPr id="7" name="Rectangle 6">
            <a:extLst>
              <a:ext uri="{FF2B5EF4-FFF2-40B4-BE49-F238E27FC236}">
                <a16:creationId xmlns:a16="http://schemas.microsoft.com/office/drawing/2014/main" id="{19B2F406-E954-40AF-AF91-4B2B48A0348F}"/>
              </a:ext>
            </a:extLst>
          </p:cNvPr>
          <p:cNvSpPr/>
          <p:nvPr/>
        </p:nvSpPr>
        <p:spPr>
          <a:xfrm>
            <a:off x="400051" y="2552700"/>
            <a:ext cx="5610224"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2) Problem arises – something simple and related to the setting/character:-</a:t>
            </a: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p:txBody>
      </p:sp>
      <p:sp>
        <p:nvSpPr>
          <p:cNvPr id="8" name="Rectangle 7">
            <a:extLst>
              <a:ext uri="{FF2B5EF4-FFF2-40B4-BE49-F238E27FC236}">
                <a16:creationId xmlns:a16="http://schemas.microsoft.com/office/drawing/2014/main" id="{178A61A4-ABD5-48A1-8244-274CFAB7C99F}"/>
              </a:ext>
            </a:extLst>
          </p:cNvPr>
          <p:cNvSpPr/>
          <p:nvPr/>
        </p:nvSpPr>
        <p:spPr>
          <a:xfrm>
            <a:off x="3333750" y="400050"/>
            <a:ext cx="5514975"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3) Character tries to solve problem – lots of action and speech:-</a:t>
            </a: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p:txBody>
      </p:sp>
      <p:sp>
        <p:nvSpPr>
          <p:cNvPr id="9" name="Rectangle 8">
            <a:extLst>
              <a:ext uri="{FF2B5EF4-FFF2-40B4-BE49-F238E27FC236}">
                <a16:creationId xmlns:a16="http://schemas.microsoft.com/office/drawing/2014/main" id="{D403D1E3-74FC-43D5-9795-EBF4C49017DA}"/>
              </a:ext>
            </a:extLst>
          </p:cNvPr>
          <p:cNvSpPr/>
          <p:nvPr/>
        </p:nvSpPr>
        <p:spPr>
          <a:xfrm>
            <a:off x="6248399" y="2571750"/>
            <a:ext cx="5781675"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4) Problem solved – possibly by a new character:-</a:t>
            </a: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p:txBody>
      </p:sp>
      <p:sp>
        <p:nvSpPr>
          <p:cNvPr id="10" name="Rectangle 9">
            <a:extLst>
              <a:ext uri="{FF2B5EF4-FFF2-40B4-BE49-F238E27FC236}">
                <a16:creationId xmlns:a16="http://schemas.microsoft.com/office/drawing/2014/main" id="{29983158-8846-41BA-889E-058476F13F65}"/>
              </a:ext>
            </a:extLst>
          </p:cNvPr>
          <p:cNvSpPr/>
          <p:nvPr/>
        </p:nvSpPr>
        <p:spPr>
          <a:xfrm>
            <a:off x="6696075" y="4714875"/>
            <a:ext cx="5495925" cy="21431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5) Back to normal life – possible links to opening:-</a:t>
            </a:r>
          </a:p>
          <a:p>
            <a:pPr algn="ctr"/>
            <a:endParaRPr lang="en-GB" sz="1400" dirty="0">
              <a:solidFill>
                <a:schemeClr val="tx1"/>
              </a:solidFill>
            </a:endParaRPr>
          </a:p>
          <a:p>
            <a:pPr algn="ctr"/>
            <a:endParaRPr lang="en-GB" sz="1400"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a:p>
            <a:pPr algn="ctr"/>
            <a:endParaRPr lang="en-GB" dirty="0">
              <a:solidFill>
                <a:schemeClr val="tx1"/>
              </a:solidFill>
            </a:endParaRPr>
          </a:p>
        </p:txBody>
      </p:sp>
      <p:sp>
        <p:nvSpPr>
          <p:cNvPr id="11" name="Arrow: Right 10">
            <a:extLst>
              <a:ext uri="{FF2B5EF4-FFF2-40B4-BE49-F238E27FC236}">
                <a16:creationId xmlns:a16="http://schemas.microsoft.com/office/drawing/2014/main" id="{A683FF15-83AB-4CA4-963E-35FEDEC9611D}"/>
              </a:ext>
            </a:extLst>
          </p:cNvPr>
          <p:cNvSpPr/>
          <p:nvPr/>
        </p:nvSpPr>
        <p:spPr>
          <a:xfrm rot="19820547">
            <a:off x="152400" y="4543425"/>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Arrow: Right 11">
            <a:extLst>
              <a:ext uri="{FF2B5EF4-FFF2-40B4-BE49-F238E27FC236}">
                <a16:creationId xmlns:a16="http://schemas.microsoft.com/office/drawing/2014/main" id="{BB93E012-4154-4B8B-9773-BFE68A96EA59}"/>
              </a:ext>
            </a:extLst>
          </p:cNvPr>
          <p:cNvSpPr/>
          <p:nvPr/>
        </p:nvSpPr>
        <p:spPr>
          <a:xfrm rot="19820547">
            <a:off x="2838450" y="2152650"/>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Right 12">
            <a:extLst>
              <a:ext uri="{FF2B5EF4-FFF2-40B4-BE49-F238E27FC236}">
                <a16:creationId xmlns:a16="http://schemas.microsoft.com/office/drawing/2014/main" id="{2A671AB5-9720-4EA1-A005-D2543B90F2DC}"/>
              </a:ext>
            </a:extLst>
          </p:cNvPr>
          <p:cNvSpPr/>
          <p:nvPr/>
        </p:nvSpPr>
        <p:spPr>
          <a:xfrm rot="3215571">
            <a:off x="8791576" y="2114550"/>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rrow: Right 13">
            <a:extLst>
              <a:ext uri="{FF2B5EF4-FFF2-40B4-BE49-F238E27FC236}">
                <a16:creationId xmlns:a16="http://schemas.microsoft.com/office/drawing/2014/main" id="{7F3C49EC-1753-48CC-83F3-8E86BF391BD3}"/>
              </a:ext>
            </a:extLst>
          </p:cNvPr>
          <p:cNvSpPr/>
          <p:nvPr/>
        </p:nvSpPr>
        <p:spPr>
          <a:xfrm rot="3964479">
            <a:off x="11325224" y="4562475"/>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31065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F58E57D-6160-49FF-A9FC-D621CB56FE72}"/>
              </a:ext>
            </a:extLst>
          </p:cNvPr>
          <p:cNvSpPr/>
          <p:nvPr/>
        </p:nvSpPr>
        <p:spPr>
          <a:xfrm>
            <a:off x="123825" y="85725"/>
            <a:ext cx="2962275" cy="1752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Character:-</a:t>
            </a:r>
          </a:p>
          <a:p>
            <a:pPr algn="ctr"/>
            <a:r>
              <a:rPr lang="en-GB" sz="1400" dirty="0">
                <a:solidFill>
                  <a:schemeClr val="tx1"/>
                </a:solidFill>
              </a:rPr>
              <a:t>Grandpa Octopus – kindly figure – cares about all young creatures and loves to read bedtime stories. Stories linked to his past adventures – rumours of links with pirates in the past!</a:t>
            </a:r>
            <a:endParaRPr lang="en-GB" dirty="0">
              <a:solidFill>
                <a:schemeClr val="tx1"/>
              </a:solidFill>
            </a:endParaRPr>
          </a:p>
        </p:txBody>
      </p:sp>
      <p:sp>
        <p:nvSpPr>
          <p:cNvPr id="5" name="Rectangle 4">
            <a:extLst>
              <a:ext uri="{FF2B5EF4-FFF2-40B4-BE49-F238E27FC236}">
                <a16:creationId xmlns:a16="http://schemas.microsoft.com/office/drawing/2014/main" id="{6594A791-5A51-4A21-A75D-3C406FFEE60F}"/>
              </a:ext>
            </a:extLst>
          </p:cNvPr>
          <p:cNvSpPr/>
          <p:nvPr/>
        </p:nvSpPr>
        <p:spPr>
          <a:xfrm>
            <a:off x="9020174" y="257174"/>
            <a:ext cx="3038475" cy="16668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Setting:- </a:t>
            </a:r>
            <a:r>
              <a:rPr lang="en-GB" sz="1400" dirty="0">
                <a:solidFill>
                  <a:schemeClr val="tx1"/>
                </a:solidFill>
              </a:rPr>
              <a:t>Grandpa’s living room – getting ready for story time – all the fish begin to arrive – cosy settled in atmosphere</a:t>
            </a:r>
          </a:p>
          <a:p>
            <a:pPr algn="ctr"/>
            <a:endParaRPr lang="en-GB" sz="1400" dirty="0">
              <a:solidFill>
                <a:schemeClr val="tx1"/>
              </a:solidFill>
            </a:endParaRPr>
          </a:p>
          <a:p>
            <a:pPr algn="ctr"/>
            <a:endParaRPr lang="en-GB" dirty="0">
              <a:solidFill>
                <a:schemeClr val="tx1"/>
              </a:solidFill>
            </a:endParaRPr>
          </a:p>
        </p:txBody>
      </p:sp>
      <p:sp>
        <p:nvSpPr>
          <p:cNvPr id="6" name="Rectangle 5">
            <a:extLst>
              <a:ext uri="{FF2B5EF4-FFF2-40B4-BE49-F238E27FC236}">
                <a16:creationId xmlns:a16="http://schemas.microsoft.com/office/drawing/2014/main" id="{5B8BCE48-94FA-4C22-81CA-86E0BE5FB67B}"/>
              </a:ext>
            </a:extLst>
          </p:cNvPr>
          <p:cNvSpPr/>
          <p:nvPr/>
        </p:nvSpPr>
        <p:spPr>
          <a:xfrm>
            <a:off x="95250" y="4829175"/>
            <a:ext cx="5524500"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arenR"/>
            </a:pPr>
            <a:r>
              <a:rPr lang="en-GB" sz="1400" b="1" dirty="0">
                <a:solidFill>
                  <a:schemeClr val="tx1"/>
                </a:solidFill>
              </a:rPr>
              <a:t>Opening – ordinary day – life is normal:-</a:t>
            </a:r>
          </a:p>
          <a:p>
            <a:pPr algn="ctr"/>
            <a:r>
              <a:rPr lang="en-GB" sz="1400" dirty="0">
                <a:solidFill>
                  <a:schemeClr val="tx1"/>
                </a:solidFill>
              </a:rPr>
              <a:t>Describe the evening falling in the ocean, all the young creatures get excited for grandpa octopus’s bedtime stories. All arrive. Describe scene, cosy, settled anticipation..</a:t>
            </a:r>
            <a:endParaRPr lang="en-GB" sz="1200" dirty="0">
              <a:solidFill>
                <a:schemeClr val="tx1"/>
              </a:solidFill>
            </a:endParaRPr>
          </a:p>
          <a:p>
            <a:pPr algn="ctr"/>
            <a:r>
              <a:rPr lang="en-GB" sz="1200" dirty="0">
                <a:solidFill>
                  <a:srgbClr val="C00000"/>
                </a:solidFill>
              </a:rPr>
              <a:t>Metaphor and similes to describe scene and speech to describe Grandpa – his and the fish around him. Use narrator’s voice to hint to past adventures.</a:t>
            </a:r>
          </a:p>
          <a:p>
            <a:pPr algn="ctr"/>
            <a:endParaRPr lang="en-GB" sz="1200" dirty="0">
              <a:solidFill>
                <a:srgbClr val="C00000"/>
              </a:solidFill>
            </a:endParaRPr>
          </a:p>
          <a:p>
            <a:pPr algn="ctr"/>
            <a:endParaRPr lang="en-GB" dirty="0">
              <a:solidFill>
                <a:schemeClr val="tx1"/>
              </a:solidFill>
            </a:endParaRPr>
          </a:p>
        </p:txBody>
      </p:sp>
      <p:sp>
        <p:nvSpPr>
          <p:cNvPr id="7" name="Rectangle 6">
            <a:extLst>
              <a:ext uri="{FF2B5EF4-FFF2-40B4-BE49-F238E27FC236}">
                <a16:creationId xmlns:a16="http://schemas.microsoft.com/office/drawing/2014/main" id="{19B2F406-E954-40AF-AF91-4B2B48A0348F}"/>
              </a:ext>
            </a:extLst>
          </p:cNvPr>
          <p:cNvSpPr/>
          <p:nvPr/>
        </p:nvSpPr>
        <p:spPr>
          <a:xfrm>
            <a:off x="400051" y="2419350"/>
            <a:ext cx="5610224" cy="21621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2) Problem arises – something simple and related to the setting/character:-</a:t>
            </a:r>
          </a:p>
          <a:p>
            <a:pPr algn="ctr"/>
            <a:r>
              <a:rPr lang="en-GB" sz="1400" dirty="0">
                <a:solidFill>
                  <a:schemeClr val="tx1"/>
                </a:solidFill>
              </a:rPr>
              <a:t>Everyone is ready, all settled and ready to begin but he can’t find his book! Looks everywhere and it is no where to be found. Disappointed baby fish have to go to bed without their story – Grandpa is devastated. The evening is ruined – Grandma tries to comfort Grandpa but he cannot sleep – he must find his book!</a:t>
            </a:r>
          </a:p>
          <a:p>
            <a:pPr algn="ctr"/>
            <a:r>
              <a:rPr lang="en-GB" sz="1400" dirty="0">
                <a:solidFill>
                  <a:srgbClr val="C00000"/>
                </a:solidFill>
              </a:rPr>
              <a:t>Include thoughts, emotions and speech of characters.</a:t>
            </a:r>
          </a:p>
          <a:p>
            <a:pPr algn="ctr"/>
            <a:endParaRPr lang="en-GB" dirty="0">
              <a:solidFill>
                <a:schemeClr val="tx1"/>
              </a:solidFill>
            </a:endParaRPr>
          </a:p>
        </p:txBody>
      </p:sp>
      <p:sp>
        <p:nvSpPr>
          <p:cNvPr id="8" name="Rectangle 7">
            <a:extLst>
              <a:ext uri="{FF2B5EF4-FFF2-40B4-BE49-F238E27FC236}">
                <a16:creationId xmlns:a16="http://schemas.microsoft.com/office/drawing/2014/main" id="{178A61A4-ABD5-48A1-8244-274CFAB7C99F}"/>
              </a:ext>
            </a:extLst>
          </p:cNvPr>
          <p:cNvSpPr/>
          <p:nvPr/>
        </p:nvSpPr>
        <p:spPr>
          <a:xfrm>
            <a:off x="3314700" y="228600"/>
            <a:ext cx="5514975" cy="20288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3) Character tries to solve problem – lots of action and speech:-</a:t>
            </a:r>
          </a:p>
          <a:p>
            <a:pPr algn="ctr"/>
            <a:r>
              <a:rPr lang="en-GB" sz="1400" dirty="0">
                <a:solidFill>
                  <a:schemeClr val="tx1"/>
                </a:solidFill>
              </a:rPr>
              <a:t>Sets out on one last adventure into the ocean to find his beloved book – joined by his best friends the Angler fish and Turtle. They revisit and relive old memories and adventures as they go back to places from their past. </a:t>
            </a:r>
          </a:p>
          <a:p>
            <a:pPr algn="ctr"/>
            <a:r>
              <a:rPr lang="en-GB" sz="1400" dirty="0">
                <a:solidFill>
                  <a:srgbClr val="C00000"/>
                </a:solidFill>
              </a:rPr>
              <a:t>Lots of speech and action – dialogue between friends, using sentence starters to jump action forward e.g. after many days etc.</a:t>
            </a:r>
            <a:endParaRPr lang="en-GB" dirty="0">
              <a:solidFill>
                <a:srgbClr val="C00000"/>
              </a:solidFill>
            </a:endParaRPr>
          </a:p>
          <a:p>
            <a:pPr algn="ctr"/>
            <a:endParaRPr lang="en-GB" dirty="0">
              <a:solidFill>
                <a:schemeClr val="tx1"/>
              </a:solidFill>
            </a:endParaRPr>
          </a:p>
        </p:txBody>
      </p:sp>
      <p:sp>
        <p:nvSpPr>
          <p:cNvPr id="9" name="Rectangle 8">
            <a:extLst>
              <a:ext uri="{FF2B5EF4-FFF2-40B4-BE49-F238E27FC236}">
                <a16:creationId xmlns:a16="http://schemas.microsoft.com/office/drawing/2014/main" id="{D403D1E3-74FC-43D5-9795-EBF4C49017DA}"/>
              </a:ext>
            </a:extLst>
          </p:cNvPr>
          <p:cNvSpPr/>
          <p:nvPr/>
        </p:nvSpPr>
        <p:spPr>
          <a:xfrm>
            <a:off x="6248399" y="2438400"/>
            <a:ext cx="5781675" cy="21621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4) Problem solved – possibly by a new character:-</a:t>
            </a:r>
          </a:p>
          <a:p>
            <a:pPr algn="ctr"/>
            <a:r>
              <a:rPr lang="en-GB" sz="1200" dirty="0">
                <a:solidFill>
                  <a:schemeClr val="tx1"/>
                </a:solidFill>
              </a:rPr>
              <a:t>They return home after visiting all the many sites of their adventures and remembering all they had seen and done over the years. Grandpa goes to sleep, exhausted and disappointed at not finding his book. He awakes in the morning to a wrapped parcel delivered by the post fish. He unwraps it excitedly – wondering if it could be his old book – it isn’t and initially he is disappointed but then he looks inside and reads the inscription – it is a gift from his friends Turtle and Angle fish – they have written down accounts of all the many adventures they remembered together on their trip – so at last Grandpa has a new and even better book of stories to share!</a:t>
            </a:r>
          </a:p>
          <a:p>
            <a:pPr algn="ctr"/>
            <a:r>
              <a:rPr lang="en-GB" sz="1400" dirty="0">
                <a:solidFill>
                  <a:srgbClr val="C00000"/>
                </a:solidFill>
              </a:rPr>
              <a:t>Include emotions and thoughts of character and description of book</a:t>
            </a:r>
          </a:p>
        </p:txBody>
      </p:sp>
      <p:sp>
        <p:nvSpPr>
          <p:cNvPr id="10" name="Rectangle 9">
            <a:extLst>
              <a:ext uri="{FF2B5EF4-FFF2-40B4-BE49-F238E27FC236}">
                <a16:creationId xmlns:a16="http://schemas.microsoft.com/office/drawing/2014/main" id="{29983158-8846-41BA-889E-058476F13F65}"/>
              </a:ext>
            </a:extLst>
          </p:cNvPr>
          <p:cNvSpPr/>
          <p:nvPr/>
        </p:nvSpPr>
        <p:spPr>
          <a:xfrm>
            <a:off x="6696075" y="4714875"/>
            <a:ext cx="5495925" cy="21431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5) Back to normal life – possible links to opening:-</a:t>
            </a:r>
          </a:p>
          <a:p>
            <a:pPr algn="ctr"/>
            <a:endParaRPr lang="en-GB" sz="1400" dirty="0">
              <a:solidFill>
                <a:schemeClr val="tx1"/>
              </a:solidFill>
            </a:endParaRPr>
          </a:p>
          <a:p>
            <a:pPr algn="ctr"/>
            <a:r>
              <a:rPr lang="en-GB" sz="1400" dirty="0">
                <a:solidFill>
                  <a:schemeClr val="tx1"/>
                </a:solidFill>
              </a:rPr>
              <a:t>Return to first scene – fish all listening to grandpa’s tales and enjoying the new bedtime stories – ends with baby fish saying how much he prefers the newer, more exciting tales about Grandpa Octopus and with the mummy fish complaining that they will never get their babies to sleep now- it’s all far too exciting!</a:t>
            </a:r>
            <a:endParaRPr lang="en-GB" dirty="0">
              <a:solidFill>
                <a:schemeClr val="tx1"/>
              </a:solidFill>
            </a:endParaRPr>
          </a:p>
          <a:p>
            <a:pPr algn="ctr"/>
            <a:r>
              <a:rPr lang="en-GB" sz="1400" dirty="0">
                <a:solidFill>
                  <a:srgbClr val="C00000"/>
                </a:solidFill>
              </a:rPr>
              <a:t>Use speech about characters and Narrator speaking directly to reader to end.</a:t>
            </a:r>
          </a:p>
        </p:txBody>
      </p:sp>
      <p:sp>
        <p:nvSpPr>
          <p:cNvPr id="11" name="Arrow: Right 10">
            <a:extLst>
              <a:ext uri="{FF2B5EF4-FFF2-40B4-BE49-F238E27FC236}">
                <a16:creationId xmlns:a16="http://schemas.microsoft.com/office/drawing/2014/main" id="{A683FF15-83AB-4CA4-963E-35FEDEC9611D}"/>
              </a:ext>
            </a:extLst>
          </p:cNvPr>
          <p:cNvSpPr/>
          <p:nvPr/>
        </p:nvSpPr>
        <p:spPr>
          <a:xfrm rot="19820547">
            <a:off x="152400" y="4543425"/>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Arrow: Right 11">
            <a:extLst>
              <a:ext uri="{FF2B5EF4-FFF2-40B4-BE49-F238E27FC236}">
                <a16:creationId xmlns:a16="http://schemas.microsoft.com/office/drawing/2014/main" id="{BB93E012-4154-4B8B-9773-BFE68A96EA59}"/>
              </a:ext>
            </a:extLst>
          </p:cNvPr>
          <p:cNvSpPr/>
          <p:nvPr/>
        </p:nvSpPr>
        <p:spPr>
          <a:xfrm rot="19820547">
            <a:off x="2838450" y="2152650"/>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Right 12">
            <a:extLst>
              <a:ext uri="{FF2B5EF4-FFF2-40B4-BE49-F238E27FC236}">
                <a16:creationId xmlns:a16="http://schemas.microsoft.com/office/drawing/2014/main" id="{2A671AB5-9720-4EA1-A005-D2543B90F2DC}"/>
              </a:ext>
            </a:extLst>
          </p:cNvPr>
          <p:cNvSpPr/>
          <p:nvPr/>
        </p:nvSpPr>
        <p:spPr>
          <a:xfrm rot="3215571">
            <a:off x="8753476" y="2133600"/>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rrow: Right 13">
            <a:extLst>
              <a:ext uri="{FF2B5EF4-FFF2-40B4-BE49-F238E27FC236}">
                <a16:creationId xmlns:a16="http://schemas.microsoft.com/office/drawing/2014/main" id="{7F3C49EC-1753-48CC-83F3-8E86BF391BD3}"/>
              </a:ext>
            </a:extLst>
          </p:cNvPr>
          <p:cNvSpPr/>
          <p:nvPr/>
        </p:nvSpPr>
        <p:spPr>
          <a:xfrm rot="3964479">
            <a:off x="11325224" y="4562475"/>
            <a:ext cx="676275" cy="323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a:extLst>
              <a:ext uri="{FF2B5EF4-FFF2-40B4-BE49-F238E27FC236}">
                <a16:creationId xmlns:a16="http://schemas.microsoft.com/office/drawing/2014/main" id="{953E0A2B-BAF8-4A2C-82BE-CB922CEA79B0}"/>
              </a:ext>
            </a:extLst>
          </p:cNvPr>
          <p:cNvPicPr>
            <a:picLocks noChangeAspect="1"/>
          </p:cNvPicPr>
          <p:nvPr/>
        </p:nvPicPr>
        <p:blipFill>
          <a:blip r:embed="rId2"/>
          <a:stretch>
            <a:fillRect/>
          </a:stretch>
        </p:blipFill>
        <p:spPr>
          <a:xfrm>
            <a:off x="278392" y="1542707"/>
            <a:ext cx="883658" cy="800443"/>
          </a:xfrm>
          <a:prstGeom prst="rect">
            <a:avLst/>
          </a:prstGeom>
        </p:spPr>
      </p:pic>
    </p:spTree>
    <p:extLst>
      <p:ext uri="{BB962C8B-B14F-4D97-AF65-F5344CB8AC3E}">
        <p14:creationId xmlns:p14="http://schemas.microsoft.com/office/powerpoint/2010/main" val="3787712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6BF5CF9ECF994E9EE8D40352BB13E7" ma:contentTypeVersion="3" ma:contentTypeDescription="Create a new document." ma:contentTypeScope="" ma:versionID="d2bf4b275c8f79fe43634205a5c40c2f">
  <xsd:schema xmlns:xsd="http://www.w3.org/2001/XMLSchema" xmlns:xs="http://www.w3.org/2001/XMLSchema" xmlns:p="http://schemas.microsoft.com/office/2006/metadata/properties" xmlns:ns2="dbeeccd9-b646-4a18-9c19-ee3c2250b72a" targetNamespace="http://schemas.microsoft.com/office/2006/metadata/properties" ma:root="true" ma:fieldsID="aa9b49c4d819794b08e46ab87c87246a" ns2:_="">
    <xsd:import namespace="dbeeccd9-b646-4a18-9c19-ee3c2250b72a"/>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eeccd9-b646-4a18-9c19-ee3c2250b7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64E30EF-8C2C-4C6E-A904-79F8E33B054D}"/>
</file>

<file path=customXml/itemProps2.xml><?xml version="1.0" encoding="utf-8"?>
<ds:datastoreItem xmlns:ds="http://schemas.openxmlformats.org/officeDocument/2006/customXml" ds:itemID="{90E72CB9-D5FB-4E4F-899A-1CECB821CCE2}"/>
</file>

<file path=customXml/itemProps3.xml><?xml version="1.0" encoding="utf-8"?>
<ds:datastoreItem xmlns:ds="http://schemas.openxmlformats.org/officeDocument/2006/customXml" ds:itemID="{D5798118-BE74-4CDE-8920-7EF58F04CE6B}"/>
</file>

<file path=docProps/app.xml><?xml version="1.0" encoding="utf-8"?>
<Properties xmlns="http://schemas.openxmlformats.org/officeDocument/2006/extended-properties" xmlns:vt="http://schemas.openxmlformats.org/officeDocument/2006/docPropsVTypes">
  <TotalTime>73</TotalTime>
  <Words>825</Words>
  <Application>Microsoft Office PowerPoint</Application>
  <PresentationFormat>Widescreen</PresentationFormat>
  <Paragraphs>75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msuser3987</dc:creator>
  <cp:lastModifiedBy>msuser3987</cp:lastModifiedBy>
  <cp:revision>7</cp:revision>
  <dcterms:created xsi:type="dcterms:W3CDTF">2020-06-10T11:28:17Z</dcterms:created>
  <dcterms:modified xsi:type="dcterms:W3CDTF">2020-06-10T12:42:06Z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0x010100336BF5CF9ECF994E9EE8D40352BB13E7</vt:lpwstr>
  </property>
</Properties>
</file>