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89" r:id="rId5"/>
    <p:sldId id="279" r:id="rId6"/>
    <p:sldId id="284" r:id="rId7"/>
    <p:sldId id="288" r:id="rId8"/>
    <p:sldId id="277" r:id="rId9"/>
    <p:sldId id="286"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Tuffy" panose="020B0603060100000000" pitchFamily="34" charset="0"/>
      <p:regular r:id="rId17"/>
      <p:bold r:id="rId18"/>
      <p:italic r:id="rId19"/>
      <p:boldItalic r:id="rId20"/>
    </p:embeddedFont>
    <p:embeddedFont>
      <p:font typeface="Twinkl" pitchFamily="2" charset="0"/>
      <p:regular r:id="rId21"/>
      <p:bold r:id="rId22"/>
    </p:embeddedFont>
    <p:embeddedFont>
      <p:font typeface="Tuffy-TTF" panose="020B0603060100000000"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41"/>
    <a:srgbClr val="CA4692"/>
    <a:srgbClr val="F0864A"/>
    <a:srgbClr val="8D358B"/>
    <a:srgbClr val="00A7E6"/>
    <a:srgbClr val="FFFFFF"/>
    <a:srgbClr val="DDDBDC"/>
    <a:srgbClr val="87BD31"/>
    <a:srgbClr val="0079C3"/>
    <a:srgbClr val="FFE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0" autoAdjust="0"/>
    <p:restoredTop sz="94660"/>
  </p:normalViewPr>
  <p:slideViewPr>
    <p:cSldViewPr snapToGrid="0" showGuides="1">
      <p:cViewPr varScale="1">
        <p:scale>
          <a:sx n="116" d="100"/>
          <a:sy n="116" d="100"/>
        </p:scale>
        <p:origin x="1326" y="108"/>
      </p:cViewPr>
      <p:guideLst>
        <p:guide orient="horz" pos="2160"/>
        <p:guide pos="2880"/>
        <p:guide pos="363"/>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rgbClr val="FFFFFF">
              <a:alpha val="94902"/>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rgbClr val="FFFFFF">
              <a:alpha val="94902"/>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winkl.co.uk/resources/planit-maths-primary-teaching-resources-year-5/planit-maths-primary-teaching-resources-year-5-statistics/planit-maths-primary-teaching-resources-year-5-statistics-complete-read-and-interpret-information-in-tables-including-timetables"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Aim</a:t>
            </a:r>
            <a:endParaRPr lang="en-US" sz="3600" dirty="0">
              <a:latin typeface="+mn-lt"/>
            </a:endParaRP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Complete, read and interpret information in tables, </a:t>
            </a:r>
            <a:br>
              <a:rPr lang="en-GB" dirty="0">
                <a:solidFill>
                  <a:srgbClr val="000000"/>
                </a:solidFill>
              </a:rPr>
            </a:br>
            <a:r>
              <a:rPr lang="en-GB" dirty="0" smtClean="0">
                <a:solidFill>
                  <a:srgbClr val="000000"/>
                </a:solidFill>
              </a:rPr>
              <a:t>including </a:t>
            </a:r>
            <a:r>
              <a:rPr lang="en-GB" dirty="0">
                <a:solidFill>
                  <a:srgbClr val="000000"/>
                </a:solidFill>
              </a:rPr>
              <a:t>timetables.</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182724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1379819" cy="337100"/>
          </a:xfrm>
          <a:prstGeom prst="rect">
            <a:avLst/>
          </a:prstGeom>
          <a:solidFill>
            <a:srgbClr val="072F54"/>
          </a:solidFill>
        </p:spPr>
        <p:txBody>
          <a:bodyPr wrap="none" lIns="180000" tIns="36000" rIns="180000" bIns="54000" anchor="ctr">
            <a:spAutoFit/>
          </a:bodyPr>
          <a:lstStyle/>
          <a:p>
            <a:r>
              <a:rPr lang="en-GB" sz="1600" b="1" dirty="0" smtClean="0">
                <a:solidFill>
                  <a:schemeClr val="bg1"/>
                </a:solidFill>
              </a:rPr>
              <a:t>Timetables</a:t>
            </a:r>
            <a:endParaRPr lang="en-GB" sz="1600" b="1" dirty="0">
              <a:solidFill>
                <a:schemeClr val="bg1"/>
              </a:solidFill>
            </a:endParaRPr>
          </a:p>
        </p:txBody>
      </p:sp>
      <p:cxnSp>
        <p:nvCxnSpPr>
          <p:cNvPr id="103" name="Straight Connector 102"/>
          <p:cNvCxnSpPr/>
          <p:nvPr/>
        </p:nvCxnSpPr>
        <p:spPr>
          <a:xfrm>
            <a:off x="182724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55650" y="1170913"/>
            <a:ext cx="7632700" cy="246221"/>
          </a:xfrm>
          <a:prstGeom prst="rect">
            <a:avLst/>
          </a:prstGeom>
        </p:spPr>
        <p:txBody>
          <a:bodyPr wrap="square" lIns="0" tIns="0" rIns="0" bIns="0">
            <a:spAutoFit/>
          </a:bodyPr>
          <a:lstStyle/>
          <a:p>
            <a:r>
              <a:rPr lang="en-GB" sz="1600" b="1" dirty="0"/>
              <a:t>Look at this bus timetable and complete the missing times:</a:t>
            </a:r>
          </a:p>
        </p:txBody>
      </p:sp>
      <p:graphicFrame>
        <p:nvGraphicFramePr>
          <p:cNvPr id="11" name="Table 10">
            <a:extLst>
              <a:ext uri="{FF2B5EF4-FFF2-40B4-BE49-F238E27FC236}">
                <a16:creationId xmlns:a16="http://schemas.microsoft.com/office/drawing/2014/main" xmlns="" id="{2E247BB5-56B5-47FD-80B8-B1B648A8BAC4}"/>
              </a:ext>
            </a:extLst>
          </p:cNvPr>
          <p:cNvGraphicFramePr>
            <a:graphicFrameLocks noGrp="1"/>
          </p:cNvGraphicFramePr>
          <p:nvPr>
            <p:extLst>
              <p:ext uri="{D42A27DB-BD31-4B8C-83A1-F6EECF244321}">
                <p14:modId xmlns:p14="http://schemas.microsoft.com/office/powerpoint/2010/main" val="3233437610"/>
              </p:ext>
            </p:extLst>
          </p:nvPr>
        </p:nvGraphicFramePr>
        <p:xfrm>
          <a:off x="755650" y="1498085"/>
          <a:ext cx="7632705" cy="2448003"/>
        </p:xfrm>
        <a:graphic>
          <a:graphicData uri="http://schemas.openxmlformats.org/drawingml/2006/table">
            <a:tbl>
              <a:tblPr firstRow="1" firstCol="1" bandRow="1"/>
              <a:tblGrid>
                <a:gridCol w="1929885">
                  <a:extLst>
                    <a:ext uri="{9D8B030D-6E8A-4147-A177-3AD203B41FA5}">
                      <a16:colId xmlns:a16="http://schemas.microsoft.com/office/drawing/2014/main" xmlns="" val="2255883521"/>
                    </a:ext>
                  </a:extLst>
                </a:gridCol>
                <a:gridCol w="1425705">
                  <a:extLst>
                    <a:ext uri="{9D8B030D-6E8A-4147-A177-3AD203B41FA5}">
                      <a16:colId xmlns:a16="http://schemas.microsoft.com/office/drawing/2014/main" xmlns="" val="1609195928"/>
                    </a:ext>
                  </a:extLst>
                </a:gridCol>
                <a:gridCol w="1425705">
                  <a:extLst>
                    <a:ext uri="{9D8B030D-6E8A-4147-A177-3AD203B41FA5}">
                      <a16:colId xmlns:a16="http://schemas.microsoft.com/office/drawing/2014/main" xmlns="" val="1278019597"/>
                    </a:ext>
                  </a:extLst>
                </a:gridCol>
                <a:gridCol w="1425705">
                  <a:extLst>
                    <a:ext uri="{9D8B030D-6E8A-4147-A177-3AD203B41FA5}">
                      <a16:colId xmlns:a16="http://schemas.microsoft.com/office/drawing/2014/main" xmlns="" val="536848970"/>
                    </a:ext>
                  </a:extLst>
                </a:gridCol>
                <a:gridCol w="1425705">
                  <a:extLst>
                    <a:ext uri="{9D8B030D-6E8A-4147-A177-3AD203B41FA5}">
                      <a16:colId xmlns:a16="http://schemas.microsoft.com/office/drawing/2014/main" xmlns="" val="1440286686"/>
                    </a:ext>
                  </a:extLst>
                </a:gridCol>
              </a:tblGrid>
              <a:tr h="299075">
                <a:tc grid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b="1" dirty="0">
                          <a:solidFill>
                            <a:schemeClr val="bg1"/>
                          </a:solidFill>
                          <a:effectLst/>
                          <a:latin typeface="+mn-lt"/>
                          <a:ea typeface="Calibri" panose="020F0502020204030204" pitchFamily="34" charset="0"/>
                          <a:cs typeface="Times New Roman" panose="02020603050405020304" pitchFamily="18" charset="0"/>
                        </a:rPr>
                        <a:t> </a:t>
                      </a:r>
                      <a:r>
                        <a:rPr lang="en-GB" sz="1600" b="1" dirty="0" smtClean="0">
                          <a:solidFill>
                            <a:schemeClr val="bg1"/>
                          </a:solidFill>
                          <a:effectLst/>
                          <a:latin typeface="+mn-lt"/>
                          <a:ea typeface="Calibri" panose="020F0502020204030204" pitchFamily="34" charset="0"/>
                          <a:cs typeface="Times New Roman" panose="02020603050405020304" pitchFamily="18" charset="0"/>
                        </a:rPr>
                        <a:t>Bus </a:t>
                      </a:r>
                      <a:r>
                        <a:rPr lang="en-GB" sz="1600" b="1" dirty="0">
                          <a:solidFill>
                            <a:schemeClr val="bg1"/>
                          </a:solidFill>
                          <a:effectLst/>
                          <a:latin typeface="+mn-lt"/>
                          <a:ea typeface="Calibri" panose="020F0502020204030204" pitchFamily="34" charset="0"/>
                          <a:cs typeface="Times New Roman" panose="02020603050405020304" pitchFamily="18" charset="0"/>
                        </a:rPr>
                        <a:t>Timetable</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078176363"/>
                  </a:ext>
                </a:extLst>
              </a:tr>
              <a:tr h="5372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Twinkl Station</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06:37</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12:00</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18:45</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50944032"/>
                  </a:ext>
                </a:extLst>
              </a:tr>
              <a:tr h="5372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0"/>
                        </a:spcAft>
                      </a:pPr>
                      <a:r>
                        <a:rPr lang="en-GB" sz="1600" dirty="0" err="1" smtClean="0">
                          <a:effectLst/>
                          <a:latin typeface="+mn-lt"/>
                          <a:ea typeface="Calibri" panose="020F0502020204030204" pitchFamily="34" charset="0"/>
                          <a:cs typeface="Times New Roman" panose="02020603050405020304" pitchFamily="18" charset="0"/>
                        </a:rPr>
                        <a:t>Twinkl</a:t>
                      </a:r>
                      <a:r>
                        <a:rPr lang="en-GB" sz="1600" baseline="0" dirty="0" smtClean="0">
                          <a:effectLst/>
                          <a:latin typeface="+mn-lt"/>
                          <a:ea typeface="Calibri" panose="020F0502020204030204" pitchFamily="34" charset="0"/>
                          <a:cs typeface="Times New Roman" panose="02020603050405020304" pitchFamily="18" charset="0"/>
                        </a:rPr>
                        <a:t> </a:t>
                      </a:r>
                      <a:r>
                        <a:rPr lang="en-GB" sz="1600" dirty="0" smtClean="0">
                          <a:effectLst/>
                          <a:latin typeface="+mn-lt"/>
                          <a:ea typeface="Calibri" panose="020F0502020204030204" pitchFamily="34" charset="0"/>
                          <a:cs typeface="Times New Roman" panose="02020603050405020304" pitchFamily="18" charset="0"/>
                        </a:rPr>
                        <a:t>Airport</a:t>
                      </a:r>
                      <a:endParaRPr lang="en-GB" sz="1600" dirty="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09:40</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12:20</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9930050"/>
                  </a:ext>
                </a:extLst>
              </a:tr>
              <a:tr h="5372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0"/>
                        </a:spcAft>
                      </a:pPr>
                      <a:r>
                        <a:rPr lang="en-GB" sz="1600" dirty="0" err="1" smtClean="0">
                          <a:effectLst/>
                          <a:latin typeface="+mn-lt"/>
                          <a:ea typeface="Calibri" panose="020F0502020204030204" pitchFamily="34" charset="0"/>
                          <a:cs typeface="Times New Roman" panose="02020603050405020304" pitchFamily="18" charset="0"/>
                        </a:rPr>
                        <a:t>Twinkl</a:t>
                      </a:r>
                      <a:r>
                        <a:rPr lang="en-GB" sz="1600" baseline="0" dirty="0" smtClean="0">
                          <a:effectLst/>
                          <a:latin typeface="+mn-lt"/>
                          <a:ea typeface="Calibri" panose="020F0502020204030204" pitchFamily="34" charset="0"/>
                          <a:cs typeface="Times New Roman" panose="02020603050405020304" pitchFamily="18" charset="0"/>
                        </a:rPr>
                        <a:t> </a:t>
                      </a:r>
                      <a:r>
                        <a:rPr lang="en-GB" sz="1600" dirty="0" smtClean="0">
                          <a:effectLst/>
                          <a:latin typeface="+mn-lt"/>
                          <a:ea typeface="Calibri" panose="020F0502020204030204" pitchFamily="34" charset="0"/>
                          <a:cs typeface="Times New Roman" panose="02020603050405020304" pitchFamily="18" charset="0"/>
                        </a:rPr>
                        <a:t>City </a:t>
                      </a:r>
                      <a:r>
                        <a:rPr lang="en-GB" sz="1600" dirty="0">
                          <a:effectLst/>
                          <a:latin typeface="+mn-lt"/>
                          <a:ea typeface="Calibri" panose="020F0502020204030204" pitchFamily="34" charset="0"/>
                          <a:cs typeface="Times New Roman" panose="02020603050405020304" pitchFamily="18" charset="0"/>
                        </a:rPr>
                        <a:t>Centre</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07:15</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09:58</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12:38</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2942227"/>
                  </a:ext>
                </a:extLst>
              </a:tr>
              <a:tr h="5372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0"/>
                        </a:spcAft>
                      </a:pPr>
                      <a:r>
                        <a:rPr lang="en-GB" sz="1600" dirty="0" err="1">
                          <a:effectLst/>
                          <a:latin typeface="+mn-lt"/>
                          <a:ea typeface="Calibri" panose="020F0502020204030204" pitchFamily="34" charset="0"/>
                          <a:cs typeface="Times New Roman" panose="02020603050405020304" pitchFamily="18" charset="0"/>
                        </a:rPr>
                        <a:t>Twinkl</a:t>
                      </a:r>
                      <a:r>
                        <a:rPr lang="en-GB" sz="1600" dirty="0">
                          <a:effectLst/>
                          <a:latin typeface="+mn-lt"/>
                          <a:ea typeface="Calibri" panose="020F0502020204030204" pitchFamily="34" charset="0"/>
                          <a:cs typeface="Times New Roman" panose="02020603050405020304" pitchFamily="18" charset="0"/>
                        </a:rPr>
                        <a:t> Hotel</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07: 43</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a:effectLst/>
                          <a:latin typeface="+mn-lt"/>
                          <a:ea typeface="Calibri" panose="020F0502020204030204" pitchFamily="34" charset="0"/>
                          <a:cs typeface="Times New Roman" panose="02020603050405020304" pitchFamily="18" charset="0"/>
                        </a:rPr>
                        <a:t>10:26</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19:51</a:t>
                      </a: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5224755"/>
                  </a:ext>
                </a:extLst>
              </a:tr>
            </a:tbl>
          </a:graphicData>
        </a:graphic>
      </p:graphicFrame>
      <p:sp>
        <p:nvSpPr>
          <p:cNvPr id="4" name="Rectangle 3"/>
          <p:cNvSpPr/>
          <p:nvPr/>
        </p:nvSpPr>
        <p:spPr>
          <a:xfrm>
            <a:off x="755651" y="4107883"/>
            <a:ext cx="7416800" cy="492443"/>
          </a:xfrm>
          <a:prstGeom prst="rect">
            <a:avLst/>
          </a:prstGeom>
        </p:spPr>
        <p:txBody>
          <a:bodyPr wrap="square" lIns="0" tIns="0" rIns="0" bIns="0">
            <a:spAutoFit/>
          </a:bodyPr>
          <a:lstStyle/>
          <a:p>
            <a:r>
              <a:rPr lang="en-GB" sz="1600" dirty="0"/>
              <a:t>Which bus should I catch from </a:t>
            </a:r>
            <a:r>
              <a:rPr lang="en-GB" sz="1600" dirty="0" err="1"/>
              <a:t>Twinkl</a:t>
            </a:r>
            <a:r>
              <a:rPr lang="en-GB" sz="1600" dirty="0"/>
              <a:t> Station to arrive </a:t>
            </a:r>
            <a:r>
              <a:rPr lang="en-GB" sz="1600" dirty="0" smtClean="0"/>
              <a:t>at </a:t>
            </a:r>
            <a:r>
              <a:rPr lang="en-GB" sz="1600" dirty="0"/>
              <a:t>the </a:t>
            </a:r>
            <a:r>
              <a:rPr lang="en-GB" sz="1600" dirty="0" err="1"/>
              <a:t>Twinkl</a:t>
            </a:r>
            <a:r>
              <a:rPr lang="en-GB" sz="1600" dirty="0"/>
              <a:t> Hotel </a:t>
            </a:r>
            <a:r>
              <a:rPr lang="en-GB" sz="1600" dirty="0" smtClean="0"/>
              <a:t/>
            </a:r>
            <a:br>
              <a:rPr lang="en-GB" sz="1600" dirty="0" smtClean="0"/>
            </a:br>
            <a:r>
              <a:rPr lang="en-GB" sz="1600" dirty="0" smtClean="0"/>
              <a:t>by 8 </a:t>
            </a:r>
            <a:r>
              <a:rPr lang="en-GB" sz="1600" dirty="0"/>
              <a:t>p.m.? </a:t>
            </a:r>
          </a:p>
        </p:txBody>
      </p:sp>
      <p:sp>
        <p:nvSpPr>
          <p:cNvPr id="13" name="Rectangle 12"/>
          <p:cNvSpPr/>
          <p:nvPr/>
        </p:nvSpPr>
        <p:spPr>
          <a:xfrm>
            <a:off x="755650" y="4854132"/>
            <a:ext cx="7632700" cy="492443"/>
          </a:xfrm>
          <a:prstGeom prst="rect">
            <a:avLst/>
          </a:prstGeom>
        </p:spPr>
        <p:txBody>
          <a:bodyPr wrap="square" lIns="0" tIns="0" rIns="0" bIns="0">
            <a:spAutoFit/>
          </a:bodyPr>
          <a:lstStyle/>
          <a:p>
            <a:r>
              <a:rPr lang="en-GB" sz="1600" dirty="0"/>
              <a:t>If I catch the 9:40 bus from </a:t>
            </a:r>
            <a:r>
              <a:rPr lang="en-GB" sz="1600" dirty="0" err="1"/>
              <a:t>Twinkl</a:t>
            </a:r>
            <a:r>
              <a:rPr lang="en-GB" sz="1600" dirty="0"/>
              <a:t> Airport, what time will I </a:t>
            </a:r>
            <a:r>
              <a:rPr lang="en-GB" sz="1600" dirty="0" smtClean="0"/>
              <a:t/>
            </a:r>
            <a:br>
              <a:rPr lang="en-GB" sz="1600" dirty="0" smtClean="0"/>
            </a:br>
            <a:r>
              <a:rPr lang="en-GB" sz="1600" dirty="0" smtClean="0"/>
              <a:t>arrive </a:t>
            </a:r>
            <a:r>
              <a:rPr lang="en-GB" sz="1600" dirty="0"/>
              <a:t>at the </a:t>
            </a:r>
            <a:r>
              <a:rPr lang="en-GB" sz="1600" dirty="0" err="1" smtClean="0"/>
              <a:t>Twinkl</a:t>
            </a:r>
            <a:r>
              <a:rPr lang="en-GB" sz="1600" dirty="0" smtClean="0"/>
              <a:t> </a:t>
            </a:r>
            <a:r>
              <a:rPr lang="en-GB" sz="1600" dirty="0"/>
              <a:t>Hotel? </a:t>
            </a:r>
          </a:p>
        </p:txBody>
      </p:sp>
      <p:sp>
        <p:nvSpPr>
          <p:cNvPr id="14" name="Rectangle 13"/>
          <p:cNvSpPr/>
          <p:nvPr/>
        </p:nvSpPr>
        <p:spPr>
          <a:xfrm>
            <a:off x="755650" y="5600382"/>
            <a:ext cx="7632700" cy="492443"/>
          </a:xfrm>
          <a:prstGeom prst="rect">
            <a:avLst/>
          </a:prstGeom>
        </p:spPr>
        <p:txBody>
          <a:bodyPr wrap="square" lIns="0" tIns="0" rIns="0" bIns="0">
            <a:spAutoFit/>
          </a:bodyPr>
          <a:lstStyle/>
          <a:p>
            <a:r>
              <a:rPr lang="en-GB" sz="1600" dirty="0"/>
              <a:t>How long will my journey take to the </a:t>
            </a:r>
            <a:r>
              <a:rPr lang="en-GB" sz="1600" dirty="0" err="1"/>
              <a:t>Twinkl</a:t>
            </a:r>
            <a:r>
              <a:rPr lang="en-GB" sz="1600" dirty="0"/>
              <a:t> City Centre if I catch </a:t>
            </a:r>
            <a:r>
              <a:rPr lang="en-GB" sz="1600" dirty="0" smtClean="0"/>
              <a:t/>
            </a:r>
            <a:br>
              <a:rPr lang="en-GB" sz="1600" dirty="0" smtClean="0"/>
            </a:br>
            <a:r>
              <a:rPr lang="en-GB" sz="1600" dirty="0" smtClean="0"/>
              <a:t>the </a:t>
            </a:r>
            <a:r>
              <a:rPr lang="en-GB" sz="1600" dirty="0"/>
              <a:t>06:37 </a:t>
            </a:r>
            <a:r>
              <a:rPr lang="en-GB" sz="1600" dirty="0" smtClean="0"/>
              <a:t>bus </a:t>
            </a:r>
            <a:r>
              <a:rPr lang="en-GB" sz="1600" dirty="0"/>
              <a:t>from </a:t>
            </a:r>
            <a:r>
              <a:rPr lang="en-GB" sz="1600" dirty="0" err="1"/>
              <a:t>Twinkl</a:t>
            </a:r>
            <a:r>
              <a:rPr lang="en-GB" sz="1600" dirty="0"/>
              <a:t> Station? </a:t>
            </a:r>
          </a:p>
        </p:txBody>
      </p:sp>
      <p:sp>
        <p:nvSpPr>
          <p:cNvPr id="7" name="Rectangle 6"/>
          <p:cNvSpPr/>
          <p:nvPr/>
        </p:nvSpPr>
        <p:spPr>
          <a:xfrm>
            <a:off x="1722149" y="4312843"/>
            <a:ext cx="3801041" cy="338554"/>
          </a:xfrm>
          <a:prstGeom prst="rect">
            <a:avLst/>
          </a:prstGeom>
        </p:spPr>
        <p:txBody>
          <a:bodyPr wrap="none" lIns="0">
            <a:spAutoFit/>
          </a:bodyPr>
          <a:lstStyle/>
          <a:p>
            <a:r>
              <a:rPr lang="en-GB" sz="1600" dirty="0">
                <a:solidFill>
                  <a:srgbClr val="009541"/>
                </a:solidFill>
              </a:rPr>
              <a:t> You would need to catch the 18:45 bus.</a:t>
            </a:r>
          </a:p>
        </p:txBody>
      </p:sp>
      <p:sp>
        <p:nvSpPr>
          <p:cNvPr id="16" name="Rectangle 15"/>
          <p:cNvSpPr/>
          <p:nvPr/>
        </p:nvSpPr>
        <p:spPr>
          <a:xfrm>
            <a:off x="3173759" y="5049568"/>
            <a:ext cx="2435282" cy="338554"/>
          </a:xfrm>
          <a:prstGeom prst="rect">
            <a:avLst/>
          </a:prstGeom>
        </p:spPr>
        <p:txBody>
          <a:bodyPr wrap="none" lIns="0">
            <a:spAutoFit/>
          </a:bodyPr>
          <a:lstStyle/>
          <a:p>
            <a:r>
              <a:rPr lang="en-GB" sz="1600" dirty="0">
                <a:solidFill>
                  <a:srgbClr val="009541"/>
                </a:solidFill>
              </a:rPr>
              <a:t> You will arrive at 10:26.</a:t>
            </a:r>
          </a:p>
        </p:txBody>
      </p:sp>
      <p:sp>
        <p:nvSpPr>
          <p:cNvPr id="17" name="Rectangle 16"/>
          <p:cNvSpPr/>
          <p:nvPr/>
        </p:nvSpPr>
        <p:spPr>
          <a:xfrm>
            <a:off x="3941108" y="5797175"/>
            <a:ext cx="2290050" cy="338554"/>
          </a:xfrm>
          <a:prstGeom prst="rect">
            <a:avLst/>
          </a:prstGeom>
        </p:spPr>
        <p:txBody>
          <a:bodyPr wrap="none" lIns="0">
            <a:spAutoFit/>
          </a:bodyPr>
          <a:lstStyle/>
          <a:p>
            <a:r>
              <a:rPr lang="en-GB" sz="1600" dirty="0">
                <a:solidFill>
                  <a:srgbClr val="009541"/>
                </a:solidFill>
              </a:rPr>
              <a:t> It will take 38 </a:t>
            </a:r>
            <a:r>
              <a:rPr lang="en-GB" sz="1600" dirty="0" smtClean="0">
                <a:solidFill>
                  <a:srgbClr val="009541"/>
                </a:solidFill>
              </a:rPr>
              <a:t>minutes.</a:t>
            </a:r>
            <a:endParaRPr lang="en-GB" sz="1600" dirty="0">
              <a:solidFill>
                <a:srgbClr val="009541"/>
              </a:solidFill>
            </a:endParaRPr>
          </a:p>
        </p:txBody>
      </p:sp>
      <p:sp>
        <p:nvSpPr>
          <p:cNvPr id="20" name="Rectangle 19"/>
          <p:cNvSpPr/>
          <p:nvPr/>
        </p:nvSpPr>
        <p:spPr>
          <a:xfrm flipV="1">
            <a:off x="765173" y="5488658"/>
            <a:ext cx="7623182" cy="36000"/>
          </a:xfrm>
          <a:prstGeom prst="rect">
            <a:avLst/>
          </a:prstGeom>
          <a:solidFill>
            <a:srgbClr val="CA4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681388" y="2325180"/>
            <a:ext cx="1414362" cy="551370"/>
          </a:xfrm>
          <a:prstGeom prst="rect">
            <a:avLst/>
          </a:prstGeom>
        </p:spPr>
        <p:txBody>
          <a:bodyPr wrap="none" anchor="ctr">
            <a:noAutofit/>
          </a:bodyPr>
          <a:lstStyle/>
          <a:p>
            <a:pPr lvl="0" algn="ctr">
              <a:lnSpc>
                <a:spcPct val="107000"/>
              </a:lnSpc>
            </a:pPr>
            <a:r>
              <a:rPr lang="en-GB" sz="1600" dirty="0">
                <a:solidFill>
                  <a:srgbClr val="00B050"/>
                </a:solidFill>
                <a:ea typeface="Calibri" panose="020F0502020204030204" pitchFamily="34" charset="0"/>
                <a:cs typeface="Times New Roman" panose="02020603050405020304" pitchFamily="18" charset="0"/>
              </a:rPr>
              <a:t>06:57</a:t>
            </a:r>
            <a:endParaRPr lang="en-GB" sz="1600" dirty="0">
              <a:solidFill>
                <a:srgbClr val="1C1C1C"/>
              </a:solidFill>
              <a:ea typeface="Calibri" panose="020F0502020204030204" pitchFamily="34" charset="0"/>
              <a:cs typeface="Times New Roman" panose="02020603050405020304" pitchFamily="18" charset="0"/>
            </a:endParaRPr>
          </a:p>
        </p:txBody>
      </p:sp>
      <p:sp>
        <p:nvSpPr>
          <p:cNvPr id="23" name="Rectangle 22"/>
          <p:cNvSpPr/>
          <p:nvPr/>
        </p:nvSpPr>
        <p:spPr>
          <a:xfrm>
            <a:off x="4114800" y="1792860"/>
            <a:ext cx="1414362" cy="551370"/>
          </a:xfrm>
          <a:prstGeom prst="rect">
            <a:avLst/>
          </a:prstGeom>
        </p:spPr>
        <p:txBody>
          <a:bodyPr wrap="none" anchor="ctr">
            <a:noAutofit/>
          </a:bodyPr>
          <a:lstStyle/>
          <a:p>
            <a:pPr lvl="0" algn="ctr">
              <a:lnSpc>
                <a:spcPct val="107000"/>
              </a:lnSpc>
            </a:pPr>
            <a:r>
              <a:rPr lang="en-GB" sz="1600" dirty="0" smtClean="0">
                <a:solidFill>
                  <a:srgbClr val="00B050"/>
                </a:solidFill>
                <a:ea typeface="Calibri" panose="020F0502020204030204" pitchFamily="34" charset="0"/>
                <a:cs typeface="Times New Roman" panose="02020603050405020304" pitchFamily="18" charset="0"/>
              </a:rPr>
              <a:t>09:20</a:t>
            </a:r>
            <a:endParaRPr lang="en-GB" sz="1600" dirty="0">
              <a:solidFill>
                <a:srgbClr val="1C1C1C"/>
              </a:solidFill>
              <a:ea typeface="Calibri" panose="020F0502020204030204" pitchFamily="34" charset="0"/>
              <a:cs typeface="Times New Roman" panose="02020603050405020304" pitchFamily="18" charset="0"/>
            </a:endParaRPr>
          </a:p>
        </p:txBody>
      </p:sp>
      <p:sp>
        <p:nvSpPr>
          <p:cNvPr id="24" name="Rectangle 23"/>
          <p:cNvSpPr/>
          <p:nvPr/>
        </p:nvSpPr>
        <p:spPr>
          <a:xfrm>
            <a:off x="6964468" y="2344230"/>
            <a:ext cx="1414362" cy="551370"/>
          </a:xfrm>
          <a:prstGeom prst="rect">
            <a:avLst/>
          </a:prstGeom>
        </p:spPr>
        <p:txBody>
          <a:bodyPr wrap="none" anchor="ctr">
            <a:noAutofit/>
          </a:bodyPr>
          <a:lstStyle/>
          <a:p>
            <a:pPr lvl="0" algn="ctr">
              <a:lnSpc>
                <a:spcPct val="107000"/>
              </a:lnSpc>
            </a:pPr>
            <a:r>
              <a:rPr lang="en-GB" sz="1600" dirty="0" smtClean="0">
                <a:solidFill>
                  <a:srgbClr val="00B050"/>
                </a:solidFill>
                <a:ea typeface="Calibri" panose="020F0502020204030204" pitchFamily="34" charset="0"/>
                <a:cs typeface="Times New Roman" panose="02020603050405020304" pitchFamily="18" charset="0"/>
              </a:rPr>
              <a:t>19:05</a:t>
            </a:r>
            <a:endParaRPr lang="en-GB" sz="1600" dirty="0">
              <a:solidFill>
                <a:srgbClr val="1C1C1C"/>
              </a:solidFill>
              <a:ea typeface="Calibri" panose="020F0502020204030204" pitchFamily="34" charset="0"/>
              <a:cs typeface="Times New Roman" panose="02020603050405020304" pitchFamily="18" charset="0"/>
            </a:endParaRPr>
          </a:p>
        </p:txBody>
      </p:sp>
      <p:sp>
        <p:nvSpPr>
          <p:cNvPr id="25" name="Rectangle 24"/>
          <p:cNvSpPr/>
          <p:nvPr/>
        </p:nvSpPr>
        <p:spPr>
          <a:xfrm>
            <a:off x="6975005" y="2867025"/>
            <a:ext cx="1414362" cy="551370"/>
          </a:xfrm>
          <a:prstGeom prst="rect">
            <a:avLst/>
          </a:prstGeom>
        </p:spPr>
        <p:txBody>
          <a:bodyPr wrap="none" anchor="ctr">
            <a:noAutofit/>
          </a:bodyPr>
          <a:lstStyle/>
          <a:p>
            <a:pPr lvl="0" algn="ctr">
              <a:lnSpc>
                <a:spcPct val="107000"/>
              </a:lnSpc>
            </a:pPr>
            <a:r>
              <a:rPr lang="en-GB" sz="1600" dirty="0" smtClean="0">
                <a:solidFill>
                  <a:srgbClr val="00B050"/>
                </a:solidFill>
                <a:ea typeface="Calibri" panose="020F0502020204030204" pitchFamily="34" charset="0"/>
                <a:cs typeface="Times New Roman" panose="02020603050405020304" pitchFamily="18" charset="0"/>
              </a:rPr>
              <a:t>19:23</a:t>
            </a:r>
            <a:endParaRPr lang="en-GB" sz="1600" dirty="0">
              <a:solidFill>
                <a:srgbClr val="1C1C1C"/>
              </a:solidFill>
              <a:ea typeface="Calibri" panose="020F0502020204030204" pitchFamily="34" charset="0"/>
              <a:cs typeface="Times New Roman" panose="02020603050405020304" pitchFamily="18" charset="0"/>
            </a:endParaRPr>
          </a:p>
        </p:txBody>
      </p:sp>
      <p:sp>
        <p:nvSpPr>
          <p:cNvPr id="26" name="Rectangle 25"/>
          <p:cNvSpPr/>
          <p:nvPr/>
        </p:nvSpPr>
        <p:spPr>
          <a:xfrm>
            <a:off x="5545243" y="3394718"/>
            <a:ext cx="1414362" cy="551370"/>
          </a:xfrm>
          <a:prstGeom prst="rect">
            <a:avLst/>
          </a:prstGeom>
        </p:spPr>
        <p:txBody>
          <a:bodyPr wrap="none" anchor="ctr">
            <a:noAutofit/>
          </a:bodyPr>
          <a:lstStyle/>
          <a:p>
            <a:pPr lvl="0" algn="ctr">
              <a:lnSpc>
                <a:spcPct val="107000"/>
              </a:lnSpc>
            </a:pPr>
            <a:r>
              <a:rPr lang="en-GB" sz="1600" dirty="0" smtClean="0">
                <a:solidFill>
                  <a:srgbClr val="00B050"/>
                </a:solidFill>
                <a:ea typeface="Calibri" panose="020F0502020204030204" pitchFamily="34" charset="0"/>
                <a:cs typeface="Times New Roman" panose="02020603050405020304" pitchFamily="18" charset="0"/>
              </a:rPr>
              <a:t>13:06</a:t>
            </a:r>
            <a:endParaRPr lang="en-GB" sz="1600" dirty="0">
              <a:solidFill>
                <a:srgbClr val="1C1C1C"/>
              </a:solidFill>
              <a:ea typeface="Calibri" panose="020F0502020204030204" pitchFamily="34" charset="0"/>
              <a:cs typeface="Times New Roman" panose="02020603050405020304" pitchFamily="18" charset="0"/>
            </a:endParaRPr>
          </a:p>
        </p:txBody>
      </p:sp>
      <p:sp>
        <p:nvSpPr>
          <p:cNvPr id="27" name="Rectangle 26"/>
          <p:cNvSpPr/>
          <p:nvPr/>
        </p:nvSpPr>
        <p:spPr>
          <a:xfrm flipV="1">
            <a:off x="764744" y="4707029"/>
            <a:ext cx="7623182" cy="36000"/>
          </a:xfrm>
          <a:prstGeom prst="rect">
            <a:avLst/>
          </a:prstGeom>
          <a:solidFill>
            <a:srgbClr val="CA4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913" y="4419023"/>
            <a:ext cx="1813268" cy="1238846"/>
          </a:xfrm>
          <a:prstGeom prst="rect">
            <a:avLst/>
          </a:prstGeom>
        </p:spPr>
      </p:pic>
    </p:spTree>
    <p:extLst>
      <p:ext uri="{BB962C8B-B14F-4D97-AF65-F5344CB8AC3E}">
        <p14:creationId xmlns:p14="http://schemas.microsoft.com/office/powerpoint/2010/main" val="2954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447429" y="670981"/>
            <a:ext cx="1379819" cy="337100"/>
          </a:xfrm>
          <a:prstGeom prst="rect">
            <a:avLst/>
          </a:prstGeom>
          <a:solidFill>
            <a:srgbClr val="072F54"/>
          </a:solidFill>
        </p:spPr>
        <p:txBody>
          <a:bodyPr wrap="none" lIns="180000" tIns="36000" rIns="180000" bIns="54000" anchor="ctr">
            <a:spAutoFit/>
          </a:bodyPr>
          <a:lstStyle/>
          <a:p>
            <a:r>
              <a:rPr lang="en-GB" sz="1600" b="1" dirty="0" smtClean="0">
                <a:solidFill>
                  <a:schemeClr val="bg1"/>
                </a:solidFill>
              </a:rPr>
              <a:t>Timetables</a:t>
            </a:r>
            <a:endParaRPr lang="en-GB" sz="1600" b="1" dirty="0">
              <a:solidFill>
                <a:schemeClr val="bg1"/>
              </a:solidFill>
            </a:endParaRPr>
          </a:p>
        </p:txBody>
      </p:sp>
      <p:sp>
        <p:nvSpPr>
          <p:cNvPr id="3" name="Rectangle 2"/>
          <p:cNvSpPr/>
          <p:nvPr/>
        </p:nvSpPr>
        <p:spPr>
          <a:xfrm>
            <a:off x="755650" y="1170913"/>
            <a:ext cx="7632700" cy="246221"/>
          </a:xfrm>
          <a:prstGeom prst="rect">
            <a:avLst/>
          </a:prstGeom>
        </p:spPr>
        <p:txBody>
          <a:bodyPr wrap="square" lIns="0" tIns="0" rIns="0" bIns="0">
            <a:spAutoFit/>
          </a:bodyPr>
          <a:lstStyle/>
          <a:p>
            <a:r>
              <a:rPr lang="en-GB" sz="1600" b="1" dirty="0"/>
              <a:t>This is part of a school timetable: </a:t>
            </a:r>
          </a:p>
        </p:txBody>
      </p:sp>
      <p:graphicFrame>
        <p:nvGraphicFramePr>
          <p:cNvPr id="11" name="Table 10">
            <a:extLst>
              <a:ext uri="{FF2B5EF4-FFF2-40B4-BE49-F238E27FC236}">
                <a16:creationId xmlns:a16="http://schemas.microsoft.com/office/drawing/2014/main" xmlns="" id="{2E247BB5-56B5-47FD-80B8-B1B648A8BAC4}"/>
              </a:ext>
            </a:extLst>
          </p:cNvPr>
          <p:cNvGraphicFramePr>
            <a:graphicFrameLocks noGrp="1"/>
          </p:cNvGraphicFramePr>
          <p:nvPr>
            <p:extLst>
              <p:ext uri="{D42A27DB-BD31-4B8C-83A1-F6EECF244321}">
                <p14:modId xmlns:p14="http://schemas.microsoft.com/office/powerpoint/2010/main" val="1374686549"/>
              </p:ext>
            </p:extLst>
          </p:nvPr>
        </p:nvGraphicFramePr>
        <p:xfrm>
          <a:off x="755650" y="1543050"/>
          <a:ext cx="7632704" cy="2145096"/>
        </p:xfrm>
        <a:graphic>
          <a:graphicData uri="http://schemas.openxmlformats.org/drawingml/2006/table">
            <a:tbl>
              <a:tblPr firstRow="1" firstCol="1" bandRow="1"/>
              <a:tblGrid>
                <a:gridCol w="568325">
                  <a:extLst>
                    <a:ext uri="{9D8B030D-6E8A-4147-A177-3AD203B41FA5}">
                      <a16:colId xmlns:a16="http://schemas.microsoft.com/office/drawing/2014/main" xmlns="" val="2255883521"/>
                    </a:ext>
                  </a:extLst>
                </a:gridCol>
                <a:gridCol w="1009197"/>
                <a:gridCol w="1009197">
                  <a:extLst>
                    <a:ext uri="{9D8B030D-6E8A-4147-A177-3AD203B41FA5}">
                      <a16:colId xmlns:a16="http://schemas.microsoft.com/office/drawing/2014/main" xmlns="" val="1609195928"/>
                    </a:ext>
                  </a:extLst>
                </a:gridCol>
                <a:gridCol w="1009197">
                  <a:extLst>
                    <a:ext uri="{9D8B030D-6E8A-4147-A177-3AD203B41FA5}">
                      <a16:colId xmlns:a16="http://schemas.microsoft.com/office/drawing/2014/main" xmlns="" val="1278019597"/>
                    </a:ext>
                  </a:extLst>
                </a:gridCol>
                <a:gridCol w="1009197">
                  <a:extLst>
                    <a:ext uri="{9D8B030D-6E8A-4147-A177-3AD203B41FA5}">
                      <a16:colId xmlns:a16="http://schemas.microsoft.com/office/drawing/2014/main" xmlns="" val="536848970"/>
                    </a:ext>
                  </a:extLst>
                </a:gridCol>
                <a:gridCol w="1009197">
                  <a:extLst>
                    <a:ext uri="{9D8B030D-6E8A-4147-A177-3AD203B41FA5}">
                      <a16:colId xmlns:a16="http://schemas.microsoft.com/office/drawing/2014/main" xmlns="" val="1440286686"/>
                    </a:ext>
                  </a:extLst>
                </a:gridCol>
                <a:gridCol w="1009197"/>
                <a:gridCol w="1009197"/>
              </a:tblGrid>
              <a:tr h="533400">
                <a:tc>
                  <a:txBody>
                    <a:bodyPr/>
                    <a:lstStyle/>
                    <a:p>
                      <a:endParaRPr lang="en-GB"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9:15 </a:t>
                      </a:r>
                      <a:r>
                        <a:rPr lang="en-GB" sz="1200" b="0" dirty="0">
                          <a:solidFill>
                            <a:schemeClr val="bg1"/>
                          </a:solidFill>
                          <a:effectLst/>
                          <a:latin typeface="+mn-lt"/>
                          <a:ea typeface="Calibri" panose="020F0502020204030204" pitchFamily="34" charset="0"/>
                          <a:cs typeface="Times New Roman" panose="02020603050405020304" pitchFamily="18" charset="0"/>
                        </a:rPr>
                        <a:t>– 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10:00 </a:t>
                      </a:r>
                      <a:r>
                        <a:rPr lang="en-GB" sz="1200" b="0" dirty="0">
                          <a:solidFill>
                            <a:schemeClr val="bg1"/>
                          </a:solidFill>
                          <a:effectLst/>
                          <a:latin typeface="+mn-lt"/>
                          <a:ea typeface="Calibri" panose="020F0502020204030204" pitchFamily="34" charset="0"/>
                          <a:cs typeface="Times New Roman" panose="02020603050405020304" pitchFamily="18" charset="0"/>
                        </a:rPr>
                        <a:t>– 10:45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b="1" dirty="0">
                          <a:solidFill>
                            <a:schemeClr val="bg1"/>
                          </a:solidFill>
                          <a:effectLst/>
                          <a:latin typeface="+mn-lt"/>
                          <a:ea typeface="Calibri" panose="020F0502020204030204" pitchFamily="34" charset="0"/>
                          <a:cs typeface="Times New Roman" panose="02020603050405020304" pitchFamily="18" charset="0"/>
                        </a:rPr>
                        <a:t>Break </a:t>
                      </a:r>
                      <a:r>
                        <a:rPr lang="en-GB" sz="1200" b="1" dirty="0" smtClean="0">
                          <a:solidFill>
                            <a:schemeClr val="bg1"/>
                          </a:solidFill>
                          <a:effectLst/>
                          <a:latin typeface="+mn-lt"/>
                          <a:ea typeface="Calibri" panose="020F0502020204030204" pitchFamily="34" charset="0"/>
                          <a:cs typeface="Times New Roman" panose="02020603050405020304" pitchFamily="18" charset="0"/>
                        </a:rPr>
                        <a:t/>
                      </a:r>
                      <a:br>
                        <a:rPr lang="en-GB" sz="1200" b="1" dirty="0" smtClean="0">
                          <a:solidFill>
                            <a:schemeClr val="bg1"/>
                          </a:solidFill>
                          <a:effectLst/>
                          <a:latin typeface="+mn-lt"/>
                          <a:ea typeface="Calibri" panose="020F0502020204030204" pitchFamily="34" charset="0"/>
                          <a:cs typeface="Times New Roman" panose="02020603050405020304" pitchFamily="18" charset="0"/>
                        </a:rPr>
                      </a:br>
                      <a:r>
                        <a:rPr lang="en-GB" sz="1200" b="0" kern="1200" dirty="0" smtClean="0">
                          <a:solidFill>
                            <a:schemeClr val="bg1"/>
                          </a:solidFill>
                          <a:effectLst/>
                          <a:latin typeface="+mn-lt"/>
                          <a:ea typeface="+mn-ea"/>
                          <a:cs typeface="+mn-cs"/>
                        </a:rPr>
                        <a:t>(</a:t>
                      </a:r>
                      <a:r>
                        <a:rPr lang="en-GB" sz="1200" b="0" kern="1200" dirty="0">
                          <a:solidFill>
                            <a:schemeClr val="bg1"/>
                          </a:solidFill>
                          <a:effectLst/>
                          <a:latin typeface="+mn-lt"/>
                          <a:ea typeface="+mn-ea"/>
                          <a:cs typeface="+mn-cs"/>
                        </a:rPr>
                        <a:t>10:45 – 11:15)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11:15</a:t>
                      </a:r>
                      <a:r>
                        <a:rPr lang="en-GB" sz="1200" b="0" kern="1200" dirty="0" smtClean="0">
                          <a:solidFill>
                            <a:schemeClr val="bg1"/>
                          </a:solidFill>
                          <a:effectLst/>
                          <a:latin typeface="+mn-lt"/>
                          <a:ea typeface="+mn-ea"/>
                          <a:cs typeface="+mn-cs"/>
                        </a:rPr>
                        <a:t> – </a:t>
                      </a:r>
                      <a:r>
                        <a:rPr lang="en-GB" sz="1200" b="0" dirty="0" smtClean="0">
                          <a:solidFill>
                            <a:schemeClr val="bg1"/>
                          </a:solidFill>
                          <a:effectLst/>
                          <a:latin typeface="+mn-lt"/>
                          <a:ea typeface="Calibri" panose="020F0502020204030204" pitchFamily="34" charset="0"/>
                          <a:cs typeface="Times New Roman" panose="02020603050405020304" pitchFamily="18" charset="0"/>
                        </a:rPr>
                        <a:t>12:30</a:t>
                      </a:r>
                      <a:endParaRPr lang="en-GB" sz="12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1" dirty="0">
                          <a:solidFill>
                            <a:schemeClr val="bg1"/>
                          </a:solidFill>
                          <a:effectLst/>
                          <a:latin typeface="+mn-lt"/>
                          <a:ea typeface="Calibri" panose="020F0502020204030204" pitchFamily="34" charset="0"/>
                          <a:cs typeface="Times New Roman" panose="02020603050405020304" pitchFamily="18" charset="0"/>
                        </a:rPr>
                        <a:t>Lunch </a:t>
                      </a:r>
                      <a:endParaRPr lang="en-GB" sz="1200" b="1" dirty="0" smtClean="0">
                        <a:solidFill>
                          <a:schemeClr val="bg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a:t>
                      </a:r>
                      <a:r>
                        <a:rPr lang="en-GB" sz="1200" b="0" dirty="0">
                          <a:solidFill>
                            <a:schemeClr val="bg1"/>
                          </a:solidFill>
                          <a:effectLst/>
                          <a:latin typeface="+mn-lt"/>
                          <a:ea typeface="Calibri" panose="020F0502020204030204" pitchFamily="34" charset="0"/>
                          <a:cs typeface="Times New Roman" panose="02020603050405020304" pitchFamily="18" charset="0"/>
                        </a:rPr>
                        <a:t>12:30 – 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1:15 </a:t>
                      </a:r>
                      <a:r>
                        <a:rPr lang="en-GB" sz="1200" b="0" dirty="0">
                          <a:solidFill>
                            <a:schemeClr val="bg1"/>
                          </a:solidFill>
                          <a:effectLst/>
                          <a:latin typeface="+mn-lt"/>
                          <a:ea typeface="Calibri" panose="020F0502020204030204" pitchFamily="34" charset="0"/>
                          <a:cs typeface="Times New Roman" panose="02020603050405020304" pitchFamily="18" charset="0"/>
                        </a:rPr>
                        <a:t>– 2:15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endParaRPr lang="en-GB" sz="1200" b="0" dirty="0" smtClean="0">
                        <a:solidFill>
                          <a:schemeClr val="bg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2:15 </a:t>
                      </a:r>
                      <a:r>
                        <a:rPr lang="en-GB" sz="1200" b="0" dirty="0">
                          <a:solidFill>
                            <a:schemeClr val="bg1"/>
                          </a:solidFill>
                          <a:effectLst/>
                          <a:latin typeface="+mn-lt"/>
                          <a:ea typeface="Calibri" panose="020F0502020204030204" pitchFamily="34" charset="0"/>
                          <a:cs typeface="Times New Roman" panose="02020603050405020304" pitchFamily="18" charset="0"/>
                        </a:rPr>
                        <a:t>– 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extLst>
                  <a:ext uri="{0D108BD9-81ED-4DB2-BD59-A6C34878D82A}">
                    <a16:rowId xmlns:a16="http://schemas.microsoft.com/office/drawing/2014/main" xmlns="" val="1950944032"/>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Mon</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English</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PE</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dirty="0" smtClean="0"/>
                        <a:t>DT</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dirty="0" smtClean="0"/>
                        <a:t>Science</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Maths</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9930050"/>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Tue</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Maths</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Music</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dirty="0" smtClean="0"/>
                        <a:t>English</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dirty="0" smtClean="0"/>
                        <a:t>PE</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Computing</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2942227"/>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Wed</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English</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Science</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dirty="0" smtClean="0"/>
                        <a:t>History</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dirty="0" smtClean="0"/>
                        <a:t>Maths</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smtClean="0"/>
                        <a:t>Geography</a:t>
                      </a: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5224755"/>
                  </a:ext>
                </a:extLst>
              </a:tr>
            </a:tbl>
          </a:graphicData>
        </a:graphic>
      </p:graphicFrame>
      <p:sp>
        <p:nvSpPr>
          <p:cNvPr id="4" name="Rectangle 3"/>
          <p:cNvSpPr/>
          <p:nvPr/>
        </p:nvSpPr>
        <p:spPr>
          <a:xfrm>
            <a:off x="755648" y="4127684"/>
            <a:ext cx="7416800" cy="318924"/>
          </a:xfrm>
          <a:prstGeom prst="rect">
            <a:avLst/>
          </a:prstGeom>
        </p:spPr>
        <p:txBody>
          <a:bodyPr wrap="square" lIns="0" tIns="36000" rIns="0" bIns="36000">
            <a:spAutoFit/>
          </a:bodyPr>
          <a:lstStyle/>
          <a:p>
            <a:r>
              <a:rPr lang="en-GB" sz="1600" dirty="0"/>
              <a:t>At 13:50 on a Tuesday, I </a:t>
            </a:r>
            <a:r>
              <a:rPr lang="en-GB" sz="1600" dirty="0" smtClean="0"/>
              <a:t>would be </a:t>
            </a:r>
            <a:r>
              <a:rPr lang="en-GB" sz="1600" dirty="0"/>
              <a:t>in a science </a:t>
            </a:r>
            <a:r>
              <a:rPr lang="en-GB" sz="1600" dirty="0" smtClean="0"/>
              <a:t>lesson.</a:t>
            </a:r>
            <a:endParaRPr lang="en-GB" sz="1600" dirty="0"/>
          </a:p>
        </p:txBody>
      </p:sp>
      <p:sp>
        <p:nvSpPr>
          <p:cNvPr id="14" name="Rectangle 13"/>
          <p:cNvSpPr/>
          <p:nvPr/>
        </p:nvSpPr>
        <p:spPr>
          <a:xfrm>
            <a:off x="755226" y="5358535"/>
            <a:ext cx="7632700" cy="565146"/>
          </a:xfrm>
          <a:prstGeom prst="rect">
            <a:avLst/>
          </a:prstGeom>
        </p:spPr>
        <p:txBody>
          <a:bodyPr wrap="square" lIns="0" tIns="36000" rIns="0" bIns="36000">
            <a:spAutoFit/>
          </a:bodyPr>
          <a:lstStyle/>
          <a:p>
            <a:r>
              <a:rPr lang="en-GB" sz="1600" dirty="0"/>
              <a:t>There is more time spent at break and lunch than in science, history, geography and </a:t>
            </a:r>
            <a:r>
              <a:rPr lang="en-GB" sz="1600" dirty="0" smtClean="0"/>
              <a:t>computing </a:t>
            </a:r>
            <a:r>
              <a:rPr lang="en-GB" sz="1600" dirty="0"/>
              <a:t>combined. </a:t>
            </a:r>
          </a:p>
        </p:txBody>
      </p:sp>
      <p:sp>
        <p:nvSpPr>
          <p:cNvPr id="7" name="Rectangle 6"/>
          <p:cNvSpPr/>
          <p:nvPr/>
        </p:nvSpPr>
        <p:spPr>
          <a:xfrm>
            <a:off x="756244" y="4360013"/>
            <a:ext cx="3244478" cy="318924"/>
          </a:xfrm>
          <a:prstGeom prst="rect">
            <a:avLst/>
          </a:prstGeom>
        </p:spPr>
        <p:txBody>
          <a:bodyPr wrap="none" lIns="0" tIns="36000" rIns="0" bIns="36000">
            <a:spAutoFit/>
          </a:bodyPr>
          <a:lstStyle/>
          <a:p>
            <a:r>
              <a:rPr lang="en-GB" sz="1600" dirty="0">
                <a:solidFill>
                  <a:srgbClr val="009541"/>
                </a:solidFill>
              </a:rPr>
              <a:t>False. You would be in a PE lesson. </a:t>
            </a:r>
          </a:p>
        </p:txBody>
      </p:sp>
      <p:sp>
        <p:nvSpPr>
          <p:cNvPr id="13" name="Rectangle 12"/>
          <p:cNvSpPr/>
          <p:nvPr/>
        </p:nvSpPr>
        <p:spPr>
          <a:xfrm>
            <a:off x="755226" y="4745162"/>
            <a:ext cx="7632700" cy="318924"/>
          </a:xfrm>
          <a:prstGeom prst="rect">
            <a:avLst/>
          </a:prstGeom>
        </p:spPr>
        <p:txBody>
          <a:bodyPr wrap="square" lIns="0" tIns="36000" rIns="0" bIns="36000">
            <a:spAutoFit/>
          </a:bodyPr>
          <a:lstStyle/>
          <a:p>
            <a:r>
              <a:rPr lang="en-GB" sz="1600" dirty="0"/>
              <a:t>There is the same amount of time spent </a:t>
            </a:r>
            <a:r>
              <a:rPr lang="en-GB" sz="1600" dirty="0" smtClean="0"/>
              <a:t>in maths </a:t>
            </a:r>
            <a:r>
              <a:rPr lang="en-GB" sz="1600" dirty="0"/>
              <a:t>as there is English</a:t>
            </a:r>
            <a:r>
              <a:rPr lang="en-GB" sz="1600" dirty="0" smtClean="0"/>
              <a:t>. </a:t>
            </a:r>
            <a:endParaRPr lang="en-GB" sz="1600" dirty="0"/>
          </a:p>
        </p:txBody>
      </p:sp>
      <p:sp>
        <p:nvSpPr>
          <p:cNvPr id="16" name="Rectangle 15"/>
          <p:cNvSpPr/>
          <p:nvPr/>
        </p:nvSpPr>
        <p:spPr>
          <a:xfrm>
            <a:off x="755226" y="4979136"/>
            <a:ext cx="6019277" cy="318924"/>
          </a:xfrm>
          <a:prstGeom prst="rect">
            <a:avLst/>
          </a:prstGeom>
        </p:spPr>
        <p:txBody>
          <a:bodyPr wrap="none" lIns="0" tIns="36000" rIns="0" bIns="36000">
            <a:spAutoFit/>
          </a:bodyPr>
          <a:lstStyle/>
          <a:p>
            <a:r>
              <a:rPr lang="en-GB" sz="1600" dirty="0">
                <a:solidFill>
                  <a:srgbClr val="009541"/>
                </a:solidFill>
              </a:rPr>
              <a:t>True. 165 minutes are spent in maths and </a:t>
            </a:r>
            <a:r>
              <a:rPr lang="en-GB" sz="1600" dirty="0" smtClean="0">
                <a:solidFill>
                  <a:srgbClr val="009541"/>
                </a:solidFill>
              </a:rPr>
              <a:t>165 </a:t>
            </a:r>
            <a:r>
              <a:rPr lang="en-GB" sz="1600" dirty="0">
                <a:solidFill>
                  <a:srgbClr val="009541"/>
                </a:solidFill>
              </a:rPr>
              <a:t>minutes in English. </a:t>
            </a:r>
          </a:p>
        </p:txBody>
      </p:sp>
      <p:sp>
        <p:nvSpPr>
          <p:cNvPr id="17" name="Rectangle 16"/>
          <p:cNvSpPr/>
          <p:nvPr/>
        </p:nvSpPr>
        <p:spPr>
          <a:xfrm>
            <a:off x="754797" y="5595718"/>
            <a:ext cx="9099103" cy="599642"/>
          </a:xfrm>
          <a:prstGeom prst="rect">
            <a:avLst/>
          </a:prstGeom>
        </p:spPr>
        <p:txBody>
          <a:bodyPr wrap="square" lIns="0" tIns="36000" rIns="0" bIns="36000">
            <a:spAutoFit/>
          </a:bodyPr>
          <a:lstStyle/>
          <a:p>
            <a:pPr lvl="0">
              <a:lnSpc>
                <a:spcPct val="107000"/>
              </a:lnSpc>
              <a:spcAft>
                <a:spcPts val="0"/>
              </a:spcAft>
            </a:pPr>
            <a:r>
              <a:rPr lang="en-GB" sz="1600" dirty="0">
                <a:solidFill>
                  <a:srgbClr val="009541"/>
                </a:solidFill>
              </a:rPr>
              <a:t> </a:t>
            </a:r>
            <a:r>
              <a:rPr lang="en-GB" sz="1600" dirty="0" smtClean="0">
                <a:solidFill>
                  <a:srgbClr val="009541"/>
                </a:solidFill>
              </a:rPr>
              <a:t>                              </a:t>
            </a:r>
            <a:r>
              <a:rPr lang="en-GB" sz="1600" dirty="0" smtClean="0">
                <a:solidFill>
                  <a:srgbClr val="00B050"/>
                </a:solidFill>
                <a:ea typeface="Calibri" panose="020F0502020204030204" pitchFamily="34" charset="0"/>
                <a:cs typeface="Times New Roman" panose="02020603050405020304" pitchFamily="18" charset="0"/>
              </a:rPr>
              <a:t>False</a:t>
            </a:r>
            <a:r>
              <a:rPr lang="en-GB" sz="1600" dirty="0">
                <a:solidFill>
                  <a:srgbClr val="00B050"/>
                </a:solidFill>
                <a:ea typeface="Calibri" panose="020F0502020204030204" pitchFamily="34" charset="0"/>
                <a:cs typeface="Times New Roman" panose="02020603050405020304" pitchFamily="18" charset="0"/>
              </a:rPr>
              <a:t>. 225 minutes are spent at break and lunch compared to </a:t>
            </a:r>
            <a:r>
              <a:rPr lang="en-GB" sz="1600" dirty="0" smtClean="0">
                <a:solidFill>
                  <a:srgbClr val="00B050"/>
                </a:solidFill>
                <a:ea typeface="Calibri" panose="020F0502020204030204" pitchFamily="34" charset="0"/>
                <a:cs typeface="Times New Roman" panose="02020603050405020304" pitchFamily="18" charset="0"/>
              </a:rPr>
              <a:t/>
            </a:r>
            <a:br>
              <a:rPr lang="en-GB" sz="1600" dirty="0" smtClean="0">
                <a:solidFill>
                  <a:srgbClr val="00B050"/>
                </a:solidFill>
                <a:ea typeface="Calibri" panose="020F0502020204030204" pitchFamily="34" charset="0"/>
                <a:cs typeface="Times New Roman" panose="02020603050405020304" pitchFamily="18" charset="0"/>
              </a:rPr>
            </a:br>
            <a:r>
              <a:rPr lang="en-GB" sz="1600" dirty="0" smtClean="0">
                <a:solidFill>
                  <a:srgbClr val="00B050"/>
                </a:solidFill>
                <a:ea typeface="Calibri" panose="020F0502020204030204" pitchFamily="34" charset="0"/>
                <a:cs typeface="Times New Roman" panose="02020603050405020304" pitchFamily="18" charset="0"/>
              </a:rPr>
              <a:t>300 </a:t>
            </a:r>
            <a:r>
              <a:rPr lang="en-GB" sz="1600" dirty="0">
                <a:solidFill>
                  <a:srgbClr val="00B050"/>
                </a:solidFill>
                <a:ea typeface="Calibri" panose="020F0502020204030204" pitchFamily="34" charset="0"/>
                <a:cs typeface="Times New Roman" panose="02020603050405020304" pitchFamily="18" charset="0"/>
              </a:rPr>
              <a:t>minutes in science, </a:t>
            </a:r>
            <a:r>
              <a:rPr lang="en-GB" sz="1600" dirty="0" smtClean="0">
                <a:solidFill>
                  <a:srgbClr val="00B050"/>
                </a:solidFill>
                <a:ea typeface="Calibri" panose="020F0502020204030204" pitchFamily="34" charset="0"/>
                <a:cs typeface="Times New Roman" panose="02020603050405020304" pitchFamily="18" charset="0"/>
              </a:rPr>
              <a:t>history</a:t>
            </a:r>
            <a:r>
              <a:rPr lang="en-GB" sz="1600" dirty="0">
                <a:solidFill>
                  <a:srgbClr val="00B050"/>
                </a:solidFill>
                <a:ea typeface="Calibri" panose="020F0502020204030204" pitchFamily="34" charset="0"/>
                <a:cs typeface="Times New Roman" panose="02020603050405020304" pitchFamily="18" charset="0"/>
              </a:rPr>
              <a:t>, geography and computing. </a:t>
            </a:r>
            <a:endParaRPr lang="en-GB" sz="1600" dirty="0">
              <a:ea typeface="Calibri" panose="020F0502020204030204" pitchFamily="34" charset="0"/>
              <a:cs typeface="Times New Roman" panose="02020603050405020304" pitchFamily="18" charset="0"/>
            </a:endParaRPr>
          </a:p>
        </p:txBody>
      </p:sp>
      <p:sp>
        <p:nvSpPr>
          <p:cNvPr id="27" name="Rectangle 26"/>
          <p:cNvSpPr/>
          <p:nvPr/>
        </p:nvSpPr>
        <p:spPr>
          <a:xfrm flipV="1">
            <a:off x="765173" y="5322535"/>
            <a:ext cx="7623182" cy="36000"/>
          </a:xfrm>
          <a:prstGeom prst="rect">
            <a:avLst/>
          </a:prstGeom>
          <a:solidFill>
            <a:srgbClr val="CA4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55226" y="3808436"/>
            <a:ext cx="7632700" cy="318924"/>
          </a:xfrm>
          <a:prstGeom prst="rect">
            <a:avLst/>
          </a:prstGeom>
          <a:noFill/>
        </p:spPr>
        <p:txBody>
          <a:bodyPr wrap="square" lIns="0" tIns="36000" rIns="36000" bIns="36000">
            <a:spAutoFit/>
          </a:bodyPr>
          <a:lstStyle/>
          <a:p>
            <a:r>
              <a:rPr lang="en-GB" sz="1600" b="1" dirty="0"/>
              <a:t>Decide if the following statements are true or false, explaining your reasoning.</a:t>
            </a:r>
          </a:p>
        </p:txBody>
      </p:sp>
      <p:sp>
        <p:nvSpPr>
          <p:cNvPr id="31" name="Rectangle 30"/>
          <p:cNvSpPr/>
          <p:nvPr/>
        </p:nvSpPr>
        <p:spPr>
          <a:xfrm flipV="1">
            <a:off x="764744" y="4702698"/>
            <a:ext cx="7623182" cy="36000"/>
          </a:xfrm>
          <a:prstGeom prst="rect">
            <a:avLst/>
          </a:prstGeom>
          <a:solidFill>
            <a:srgbClr val="CA4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z</a:t>
            </a:r>
            <a:endParaRPr lang="en-GB" dirty="0"/>
          </a:p>
        </p:txBody>
      </p:sp>
      <p:sp>
        <p:nvSpPr>
          <p:cNvPr id="32" name="Rectangle 31"/>
          <p:cNvSpPr/>
          <p:nvPr/>
        </p:nvSpPr>
        <p:spPr>
          <a:xfrm>
            <a:off x="1827248"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cxnSp>
        <p:nvCxnSpPr>
          <p:cNvPr id="33" name="Straight Connector 32"/>
          <p:cNvCxnSpPr/>
          <p:nvPr/>
        </p:nvCxnSpPr>
        <p:spPr>
          <a:xfrm>
            <a:off x="182724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429" y="670981"/>
            <a:ext cx="1379819" cy="337100"/>
          </a:xfrm>
          <a:prstGeom prst="rect">
            <a:avLst/>
          </a:prstGeom>
          <a:solidFill>
            <a:srgbClr val="072F54"/>
          </a:solidFill>
        </p:spPr>
        <p:txBody>
          <a:bodyPr wrap="none" lIns="180000" tIns="36000" rIns="180000" bIns="54000" anchor="ctr">
            <a:spAutoFit/>
          </a:bodyPr>
          <a:lstStyle/>
          <a:p>
            <a:r>
              <a:rPr lang="en-GB" sz="1600" b="1" dirty="0" smtClean="0">
                <a:solidFill>
                  <a:schemeClr val="bg1"/>
                </a:solidFill>
              </a:rPr>
              <a:t>Timetables</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1827248"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cxnSp>
        <p:nvCxnSpPr>
          <p:cNvPr id="8" name="Straight Connector 7"/>
          <p:cNvCxnSpPr/>
          <p:nvPr/>
        </p:nvCxnSpPr>
        <p:spPr>
          <a:xfrm>
            <a:off x="1827248"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xmlns="" id="{2E247BB5-56B5-47FD-80B8-B1B648A8BAC4}"/>
              </a:ext>
            </a:extLst>
          </p:cNvPr>
          <p:cNvGraphicFramePr>
            <a:graphicFrameLocks noGrp="1"/>
          </p:cNvGraphicFramePr>
          <p:nvPr>
            <p:extLst>
              <p:ext uri="{D42A27DB-BD31-4B8C-83A1-F6EECF244321}">
                <p14:modId xmlns:p14="http://schemas.microsoft.com/office/powerpoint/2010/main" val="809488906"/>
              </p:ext>
            </p:extLst>
          </p:nvPr>
        </p:nvGraphicFramePr>
        <p:xfrm>
          <a:off x="755650" y="1826188"/>
          <a:ext cx="7632704" cy="2145096"/>
        </p:xfrm>
        <a:graphic>
          <a:graphicData uri="http://schemas.openxmlformats.org/drawingml/2006/table">
            <a:tbl>
              <a:tblPr firstRow="1" firstCol="1" bandRow="1"/>
              <a:tblGrid>
                <a:gridCol w="568325">
                  <a:extLst>
                    <a:ext uri="{9D8B030D-6E8A-4147-A177-3AD203B41FA5}">
                      <a16:colId xmlns:a16="http://schemas.microsoft.com/office/drawing/2014/main" xmlns="" val="2255883521"/>
                    </a:ext>
                  </a:extLst>
                </a:gridCol>
                <a:gridCol w="1009197"/>
                <a:gridCol w="1009197">
                  <a:extLst>
                    <a:ext uri="{9D8B030D-6E8A-4147-A177-3AD203B41FA5}">
                      <a16:colId xmlns:a16="http://schemas.microsoft.com/office/drawing/2014/main" xmlns="" val="1609195928"/>
                    </a:ext>
                  </a:extLst>
                </a:gridCol>
                <a:gridCol w="1009197">
                  <a:extLst>
                    <a:ext uri="{9D8B030D-6E8A-4147-A177-3AD203B41FA5}">
                      <a16:colId xmlns:a16="http://schemas.microsoft.com/office/drawing/2014/main" xmlns="" val="1278019597"/>
                    </a:ext>
                  </a:extLst>
                </a:gridCol>
                <a:gridCol w="1009197">
                  <a:extLst>
                    <a:ext uri="{9D8B030D-6E8A-4147-A177-3AD203B41FA5}">
                      <a16:colId xmlns:a16="http://schemas.microsoft.com/office/drawing/2014/main" xmlns="" val="536848970"/>
                    </a:ext>
                  </a:extLst>
                </a:gridCol>
                <a:gridCol w="1009197">
                  <a:extLst>
                    <a:ext uri="{9D8B030D-6E8A-4147-A177-3AD203B41FA5}">
                      <a16:colId xmlns:a16="http://schemas.microsoft.com/office/drawing/2014/main" xmlns="" val="1440286686"/>
                    </a:ext>
                  </a:extLst>
                </a:gridCol>
                <a:gridCol w="1009197"/>
                <a:gridCol w="1009197"/>
              </a:tblGrid>
              <a:tr h="533400">
                <a:tc>
                  <a:txBody>
                    <a:bodyPr/>
                    <a:lstStyle/>
                    <a:p>
                      <a:endParaRPr lang="en-GB"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9:15 </a:t>
                      </a:r>
                      <a:r>
                        <a:rPr lang="en-GB" sz="1200" b="0" dirty="0">
                          <a:solidFill>
                            <a:schemeClr val="bg1"/>
                          </a:solidFill>
                          <a:effectLst/>
                          <a:latin typeface="+mn-lt"/>
                          <a:ea typeface="Calibri" panose="020F0502020204030204" pitchFamily="34" charset="0"/>
                          <a:cs typeface="Times New Roman" panose="02020603050405020304" pitchFamily="18" charset="0"/>
                        </a:rPr>
                        <a:t>– 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10:00 </a:t>
                      </a:r>
                      <a:r>
                        <a:rPr lang="en-GB" sz="1200" b="0" dirty="0">
                          <a:solidFill>
                            <a:schemeClr val="bg1"/>
                          </a:solidFill>
                          <a:effectLst/>
                          <a:latin typeface="+mn-lt"/>
                          <a:ea typeface="Calibri" panose="020F0502020204030204" pitchFamily="34" charset="0"/>
                          <a:cs typeface="Times New Roman" panose="02020603050405020304" pitchFamily="18" charset="0"/>
                        </a:rPr>
                        <a:t>– 10:45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b="1" dirty="0">
                          <a:solidFill>
                            <a:schemeClr val="bg1"/>
                          </a:solidFill>
                          <a:effectLst/>
                          <a:latin typeface="+mn-lt"/>
                          <a:ea typeface="Calibri" panose="020F0502020204030204" pitchFamily="34" charset="0"/>
                          <a:cs typeface="Times New Roman" panose="02020603050405020304" pitchFamily="18" charset="0"/>
                        </a:rPr>
                        <a:t>Break </a:t>
                      </a:r>
                      <a:r>
                        <a:rPr lang="en-GB" sz="1200" b="1" dirty="0" smtClean="0">
                          <a:solidFill>
                            <a:schemeClr val="bg1"/>
                          </a:solidFill>
                          <a:effectLst/>
                          <a:latin typeface="+mn-lt"/>
                          <a:ea typeface="Calibri" panose="020F0502020204030204" pitchFamily="34" charset="0"/>
                          <a:cs typeface="Times New Roman" panose="02020603050405020304" pitchFamily="18" charset="0"/>
                        </a:rPr>
                        <a:t/>
                      </a:r>
                      <a:br>
                        <a:rPr lang="en-GB" sz="1200" b="1" dirty="0" smtClean="0">
                          <a:solidFill>
                            <a:schemeClr val="bg1"/>
                          </a:solidFill>
                          <a:effectLst/>
                          <a:latin typeface="+mn-lt"/>
                          <a:ea typeface="Calibri" panose="020F0502020204030204" pitchFamily="34" charset="0"/>
                          <a:cs typeface="Times New Roman" panose="02020603050405020304" pitchFamily="18" charset="0"/>
                        </a:rPr>
                      </a:br>
                      <a:r>
                        <a:rPr lang="en-GB" sz="1200" b="0" kern="1200" dirty="0" smtClean="0">
                          <a:solidFill>
                            <a:schemeClr val="bg1"/>
                          </a:solidFill>
                          <a:effectLst/>
                          <a:latin typeface="+mn-lt"/>
                          <a:ea typeface="+mn-ea"/>
                          <a:cs typeface="+mn-cs"/>
                        </a:rPr>
                        <a:t>(</a:t>
                      </a:r>
                      <a:r>
                        <a:rPr lang="en-GB" sz="1200" b="0" kern="1200" dirty="0">
                          <a:solidFill>
                            <a:schemeClr val="bg1"/>
                          </a:solidFill>
                          <a:effectLst/>
                          <a:latin typeface="+mn-lt"/>
                          <a:ea typeface="+mn-ea"/>
                          <a:cs typeface="+mn-cs"/>
                        </a:rPr>
                        <a:t>10:45 – 11:15)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11:15</a:t>
                      </a:r>
                      <a:r>
                        <a:rPr lang="en-GB" sz="1200" b="0" kern="1200" dirty="0" smtClean="0">
                          <a:solidFill>
                            <a:schemeClr val="bg1"/>
                          </a:solidFill>
                          <a:effectLst/>
                          <a:latin typeface="+mn-lt"/>
                          <a:ea typeface="+mn-ea"/>
                          <a:cs typeface="+mn-cs"/>
                        </a:rPr>
                        <a:t> – </a:t>
                      </a:r>
                      <a:r>
                        <a:rPr lang="en-GB" sz="1200" b="0" dirty="0" smtClean="0">
                          <a:solidFill>
                            <a:schemeClr val="bg1"/>
                          </a:solidFill>
                          <a:effectLst/>
                          <a:latin typeface="+mn-lt"/>
                          <a:ea typeface="Calibri" panose="020F0502020204030204" pitchFamily="34" charset="0"/>
                          <a:cs typeface="Times New Roman" panose="02020603050405020304" pitchFamily="18" charset="0"/>
                        </a:rPr>
                        <a:t>12:30</a:t>
                      </a:r>
                      <a:endParaRPr lang="en-GB" sz="12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1" dirty="0">
                          <a:solidFill>
                            <a:schemeClr val="bg1"/>
                          </a:solidFill>
                          <a:effectLst/>
                          <a:latin typeface="+mn-lt"/>
                          <a:ea typeface="Calibri" panose="020F0502020204030204" pitchFamily="34" charset="0"/>
                          <a:cs typeface="Times New Roman" panose="02020603050405020304" pitchFamily="18" charset="0"/>
                        </a:rPr>
                        <a:t>Lunch </a:t>
                      </a:r>
                      <a:endParaRPr lang="en-GB" sz="1200" b="1" dirty="0" smtClean="0">
                        <a:solidFill>
                          <a:schemeClr val="bg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a:t>
                      </a:r>
                      <a:r>
                        <a:rPr lang="en-GB" sz="1200" b="0" dirty="0">
                          <a:solidFill>
                            <a:schemeClr val="bg1"/>
                          </a:solidFill>
                          <a:effectLst/>
                          <a:latin typeface="+mn-lt"/>
                          <a:ea typeface="Calibri" panose="020F0502020204030204" pitchFamily="34" charset="0"/>
                          <a:cs typeface="Times New Roman" panose="02020603050405020304" pitchFamily="18" charset="0"/>
                        </a:rPr>
                        <a:t>12:30 – 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1:15 </a:t>
                      </a:r>
                      <a:r>
                        <a:rPr lang="en-GB" sz="1200" b="0" dirty="0">
                          <a:solidFill>
                            <a:schemeClr val="bg1"/>
                          </a:solidFill>
                          <a:effectLst/>
                          <a:latin typeface="+mn-lt"/>
                          <a:ea typeface="Calibri" panose="020F0502020204030204" pitchFamily="34" charset="0"/>
                          <a:cs typeface="Times New Roman" panose="02020603050405020304" pitchFamily="18" charset="0"/>
                        </a:rPr>
                        <a:t>– 2:15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endParaRPr lang="en-GB" sz="1200" b="0" dirty="0" smtClean="0">
                        <a:solidFill>
                          <a:schemeClr val="bg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2:15 </a:t>
                      </a:r>
                      <a:r>
                        <a:rPr lang="en-GB" sz="1200" b="0" dirty="0">
                          <a:solidFill>
                            <a:schemeClr val="bg1"/>
                          </a:solidFill>
                          <a:effectLst/>
                          <a:latin typeface="+mn-lt"/>
                          <a:ea typeface="Calibri" panose="020F0502020204030204" pitchFamily="34" charset="0"/>
                          <a:cs typeface="Times New Roman" panose="02020603050405020304" pitchFamily="18" charset="0"/>
                        </a:rPr>
                        <a:t>– 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extLst>
                  <a:ext uri="{0D108BD9-81ED-4DB2-BD59-A6C34878D82A}">
                    <a16:rowId xmlns:a16="http://schemas.microsoft.com/office/drawing/2014/main" xmlns="" val="1950944032"/>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Mon</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9930050"/>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Tue</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endParaRPr lang="en-GB"/>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endParaRPr lang="en-GB"/>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2942227"/>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Wed</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5224755"/>
                  </a:ext>
                </a:extLst>
              </a:tr>
            </a:tbl>
          </a:graphicData>
        </a:graphic>
      </p:graphicFrame>
      <p:sp>
        <p:nvSpPr>
          <p:cNvPr id="10" name="Rectangle 9"/>
          <p:cNvSpPr/>
          <p:nvPr/>
        </p:nvSpPr>
        <p:spPr>
          <a:xfrm>
            <a:off x="755650" y="1170913"/>
            <a:ext cx="7632700" cy="492443"/>
          </a:xfrm>
          <a:prstGeom prst="rect">
            <a:avLst/>
          </a:prstGeom>
        </p:spPr>
        <p:txBody>
          <a:bodyPr wrap="square" lIns="0" tIns="0" rIns="0" bIns="0">
            <a:spAutoFit/>
          </a:bodyPr>
          <a:lstStyle/>
          <a:p>
            <a:r>
              <a:rPr lang="en-GB" sz="1600" b="1" dirty="0"/>
              <a:t>Use the statements below in order to create your own school timetable for </a:t>
            </a:r>
            <a:r>
              <a:rPr lang="en-GB" sz="1600" b="1" dirty="0" smtClean="0"/>
              <a:t/>
            </a:r>
            <a:br>
              <a:rPr lang="en-GB" sz="1600" b="1" dirty="0" smtClean="0"/>
            </a:br>
            <a:r>
              <a:rPr lang="en-GB" sz="1600" b="1" dirty="0" smtClean="0"/>
              <a:t>Monday</a:t>
            </a:r>
            <a:r>
              <a:rPr lang="en-GB" sz="1600" b="1" dirty="0"/>
              <a:t>, Tuesday and </a:t>
            </a:r>
            <a:r>
              <a:rPr lang="en-GB" sz="1600" b="1" dirty="0" smtClean="0"/>
              <a:t>Wednesday: </a:t>
            </a:r>
            <a:endParaRPr lang="en-GB" sz="1600" b="1" dirty="0"/>
          </a:p>
        </p:txBody>
      </p:sp>
      <p:sp>
        <p:nvSpPr>
          <p:cNvPr id="11" name="TextBox 10">
            <a:extLst>
              <a:ext uri="{FF2B5EF4-FFF2-40B4-BE49-F238E27FC236}">
                <a16:creationId xmlns:a16="http://schemas.microsoft.com/office/drawing/2014/main" xmlns="" id="{84E49936-B217-4CFA-B2FE-BBDC60B9E8E5}"/>
              </a:ext>
            </a:extLst>
          </p:cNvPr>
          <p:cNvSpPr txBox="1"/>
          <p:nvPr/>
        </p:nvSpPr>
        <p:spPr>
          <a:xfrm>
            <a:off x="755650" y="4161968"/>
            <a:ext cx="7900670" cy="1888594"/>
          </a:xfrm>
          <a:prstGeom prst="rect">
            <a:avLst/>
          </a:prstGeom>
          <a:noFill/>
        </p:spPr>
        <p:txBody>
          <a:bodyPr wrap="square" lIns="0" tIns="0" rIns="0" bIns="0" rtlCol="0">
            <a:spAutoFit/>
          </a:bodyPr>
          <a:lstStyle/>
          <a:p>
            <a:pPr>
              <a:lnSpc>
                <a:spcPct val="107000"/>
              </a:lnSpc>
              <a:spcAft>
                <a:spcPts val="800"/>
              </a:spcAft>
            </a:pPr>
            <a:r>
              <a:rPr lang="en-GB" sz="1600" dirty="0">
                <a:solidFill>
                  <a:srgbClr val="000000"/>
                </a:solidFill>
                <a:ea typeface="Calibri" panose="020F0502020204030204" pitchFamily="34" charset="0"/>
                <a:cs typeface="Times New Roman" panose="02020603050405020304" pitchFamily="18" charset="0"/>
              </a:rPr>
              <a:t>There should be between 190 and 240 minutes of English in total.</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0000"/>
                </a:solidFill>
                <a:ea typeface="Calibri" panose="020F0502020204030204" pitchFamily="34" charset="0"/>
                <a:cs typeface="Times New Roman" panose="02020603050405020304" pitchFamily="18" charset="0"/>
              </a:rPr>
              <a:t>Music should take place from 1:15 until 2:15.</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0000"/>
                </a:solidFill>
                <a:ea typeface="Calibri" panose="020F0502020204030204" pitchFamily="34" charset="0"/>
                <a:cs typeface="Times New Roman" panose="02020603050405020304" pitchFamily="18" charset="0"/>
              </a:rPr>
              <a:t>PE should be taught every day and one lesson should </a:t>
            </a:r>
            <a:r>
              <a:rPr lang="en-GB" sz="1600" dirty="0" smtClean="0">
                <a:solidFill>
                  <a:srgbClr val="000000"/>
                </a:solidFill>
                <a:ea typeface="Calibri" panose="020F0502020204030204" pitchFamily="34" charset="0"/>
                <a:cs typeface="Times New Roman" panose="02020603050405020304" pitchFamily="18" charset="0"/>
              </a:rPr>
              <a:t/>
            </a:r>
            <a:br>
              <a:rPr lang="en-GB" sz="1600" dirty="0" smtClean="0">
                <a:solidFill>
                  <a:srgbClr val="000000"/>
                </a:solidFill>
                <a:ea typeface="Calibri" panose="020F0502020204030204" pitchFamily="34" charset="0"/>
                <a:cs typeface="Times New Roman" panose="02020603050405020304" pitchFamily="18" charset="0"/>
              </a:rPr>
            </a:br>
            <a:r>
              <a:rPr lang="en-GB" sz="1600" dirty="0" smtClean="0">
                <a:solidFill>
                  <a:srgbClr val="000000"/>
                </a:solidFill>
                <a:ea typeface="Calibri" panose="020F0502020204030204" pitchFamily="34" charset="0"/>
                <a:cs typeface="Times New Roman" panose="02020603050405020304" pitchFamily="18" charset="0"/>
              </a:rPr>
              <a:t>last </a:t>
            </a:r>
            <a:r>
              <a:rPr lang="en-GB" sz="1600" dirty="0">
                <a:solidFill>
                  <a:srgbClr val="000000"/>
                </a:solidFill>
                <a:ea typeface="Calibri" panose="020F0502020204030204" pitchFamily="34" charset="0"/>
                <a:cs typeface="Times New Roman" panose="02020603050405020304" pitchFamily="18" charset="0"/>
              </a:rPr>
              <a:t>an hour.</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0000"/>
                </a:solidFill>
                <a:ea typeface="Calibri" panose="020F0502020204030204" pitchFamily="34" charset="0"/>
                <a:cs typeface="Times New Roman" panose="02020603050405020304" pitchFamily="18" charset="0"/>
              </a:rPr>
              <a:t>Computing should be the first lesson and the last lesson </a:t>
            </a:r>
            <a:r>
              <a:rPr lang="en-GB" sz="1600" dirty="0" smtClean="0">
                <a:solidFill>
                  <a:srgbClr val="000000"/>
                </a:solidFill>
                <a:ea typeface="Calibri" panose="020F0502020204030204" pitchFamily="34" charset="0"/>
                <a:cs typeface="Times New Roman" panose="02020603050405020304" pitchFamily="18" charset="0"/>
              </a:rPr>
              <a:t/>
            </a:r>
            <a:br>
              <a:rPr lang="en-GB" sz="1600" dirty="0" smtClean="0">
                <a:solidFill>
                  <a:srgbClr val="000000"/>
                </a:solidFill>
                <a:ea typeface="Calibri" panose="020F0502020204030204" pitchFamily="34" charset="0"/>
                <a:cs typeface="Times New Roman" panose="02020603050405020304" pitchFamily="18" charset="0"/>
              </a:rPr>
            </a:br>
            <a:r>
              <a:rPr lang="en-GB" sz="1600" dirty="0" smtClean="0">
                <a:solidFill>
                  <a:srgbClr val="000000"/>
                </a:solidFill>
                <a:ea typeface="Calibri" panose="020F0502020204030204" pitchFamily="34" charset="0"/>
                <a:cs typeface="Times New Roman" panose="02020603050405020304" pitchFamily="18" charset="0"/>
              </a:rPr>
              <a:t>on </a:t>
            </a:r>
            <a:r>
              <a:rPr lang="en-GB" sz="1600" dirty="0">
                <a:solidFill>
                  <a:srgbClr val="000000"/>
                </a:solidFill>
                <a:ea typeface="Calibri" panose="020F0502020204030204" pitchFamily="34" charset="0"/>
                <a:cs typeface="Times New Roman" panose="02020603050405020304" pitchFamily="18" charset="0"/>
              </a:rPr>
              <a:t>one day</a:t>
            </a:r>
            <a:r>
              <a:rPr lang="en-GB" sz="1600" dirty="0" smtClean="0">
                <a:solidFill>
                  <a:srgbClr val="000000"/>
                </a:solidFill>
                <a:ea typeface="Calibri" panose="020F0502020204030204" pitchFamily="34" charset="0"/>
                <a:cs typeface="Times New Roman" panose="02020603050405020304" pitchFamily="18" charset="0"/>
              </a:rPr>
              <a:t>.</a:t>
            </a:r>
            <a:endParaRPr lang="en-GB" sz="1600" dirty="0">
              <a:solidFill>
                <a:srgbClr val="000000"/>
              </a:solidFill>
              <a:ea typeface="Calibri" panose="020F0502020204030204" pitchFamily="34" charset="0"/>
              <a:cs typeface="Times New Roman" panose="02020603050405020304" pitchFamily="18" charset="0"/>
            </a:endParaRPr>
          </a:p>
        </p:txBody>
      </p:sp>
      <p:sp>
        <p:nvSpPr>
          <p:cNvPr id="3" name="Rectangle 2"/>
          <p:cNvSpPr/>
          <p:nvPr/>
        </p:nvSpPr>
        <p:spPr>
          <a:xfrm>
            <a:off x="3946650" y="1371850"/>
            <a:ext cx="3020379" cy="338554"/>
          </a:xfrm>
          <a:prstGeom prst="rect">
            <a:avLst/>
          </a:prstGeom>
        </p:spPr>
        <p:txBody>
          <a:bodyPr wrap="none">
            <a:spAutoFit/>
          </a:bodyPr>
          <a:lstStyle/>
          <a:p>
            <a:r>
              <a:rPr lang="en-GB" sz="1600" dirty="0">
                <a:solidFill>
                  <a:srgbClr val="009541"/>
                </a:solidFill>
              </a:rPr>
              <a:t>Here is one example timetable. </a:t>
            </a:r>
          </a:p>
        </p:txBody>
      </p:sp>
      <p:graphicFrame>
        <p:nvGraphicFramePr>
          <p:cNvPr id="12" name="Table 11">
            <a:extLst>
              <a:ext uri="{FF2B5EF4-FFF2-40B4-BE49-F238E27FC236}">
                <a16:creationId xmlns:a16="http://schemas.microsoft.com/office/drawing/2014/main" xmlns="" id="{2E247BB5-56B5-47FD-80B8-B1B648A8BAC4}"/>
              </a:ext>
            </a:extLst>
          </p:cNvPr>
          <p:cNvGraphicFramePr>
            <a:graphicFrameLocks noGrp="1"/>
          </p:cNvGraphicFramePr>
          <p:nvPr>
            <p:extLst>
              <p:ext uri="{D42A27DB-BD31-4B8C-83A1-F6EECF244321}">
                <p14:modId xmlns:p14="http://schemas.microsoft.com/office/powerpoint/2010/main" val="3615581790"/>
              </p:ext>
            </p:extLst>
          </p:nvPr>
        </p:nvGraphicFramePr>
        <p:xfrm>
          <a:off x="755650" y="1826188"/>
          <a:ext cx="7632704" cy="2145096"/>
        </p:xfrm>
        <a:graphic>
          <a:graphicData uri="http://schemas.openxmlformats.org/drawingml/2006/table">
            <a:tbl>
              <a:tblPr firstRow="1" firstCol="1" bandRow="1"/>
              <a:tblGrid>
                <a:gridCol w="568325">
                  <a:extLst>
                    <a:ext uri="{9D8B030D-6E8A-4147-A177-3AD203B41FA5}">
                      <a16:colId xmlns:a16="http://schemas.microsoft.com/office/drawing/2014/main" xmlns="" val="2255883521"/>
                    </a:ext>
                  </a:extLst>
                </a:gridCol>
                <a:gridCol w="1009197"/>
                <a:gridCol w="1009197">
                  <a:extLst>
                    <a:ext uri="{9D8B030D-6E8A-4147-A177-3AD203B41FA5}">
                      <a16:colId xmlns:a16="http://schemas.microsoft.com/office/drawing/2014/main" xmlns="" val="1609195928"/>
                    </a:ext>
                  </a:extLst>
                </a:gridCol>
                <a:gridCol w="1009197">
                  <a:extLst>
                    <a:ext uri="{9D8B030D-6E8A-4147-A177-3AD203B41FA5}">
                      <a16:colId xmlns:a16="http://schemas.microsoft.com/office/drawing/2014/main" xmlns="" val="1278019597"/>
                    </a:ext>
                  </a:extLst>
                </a:gridCol>
                <a:gridCol w="1009197">
                  <a:extLst>
                    <a:ext uri="{9D8B030D-6E8A-4147-A177-3AD203B41FA5}">
                      <a16:colId xmlns:a16="http://schemas.microsoft.com/office/drawing/2014/main" xmlns="" val="536848970"/>
                    </a:ext>
                  </a:extLst>
                </a:gridCol>
                <a:gridCol w="1009197">
                  <a:extLst>
                    <a:ext uri="{9D8B030D-6E8A-4147-A177-3AD203B41FA5}">
                      <a16:colId xmlns:a16="http://schemas.microsoft.com/office/drawing/2014/main" xmlns="" val="1440286686"/>
                    </a:ext>
                  </a:extLst>
                </a:gridCol>
                <a:gridCol w="1009197"/>
                <a:gridCol w="1009197"/>
              </a:tblGrid>
              <a:tr h="533400">
                <a:tc>
                  <a:txBody>
                    <a:bodyPr/>
                    <a:lstStyle/>
                    <a:p>
                      <a:endParaRPr lang="en-GB"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9:15 </a:t>
                      </a:r>
                      <a:r>
                        <a:rPr lang="en-GB" sz="1200" b="0" dirty="0">
                          <a:solidFill>
                            <a:schemeClr val="bg1"/>
                          </a:solidFill>
                          <a:effectLst/>
                          <a:latin typeface="+mn-lt"/>
                          <a:ea typeface="Calibri" panose="020F0502020204030204" pitchFamily="34" charset="0"/>
                          <a:cs typeface="Times New Roman" panose="02020603050405020304" pitchFamily="18" charset="0"/>
                        </a:rPr>
                        <a:t>– 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10:00 </a:t>
                      </a:r>
                      <a:r>
                        <a:rPr lang="en-GB" sz="1200" b="0" dirty="0">
                          <a:solidFill>
                            <a:schemeClr val="bg1"/>
                          </a:solidFill>
                          <a:effectLst/>
                          <a:latin typeface="+mn-lt"/>
                          <a:ea typeface="Calibri" panose="020F0502020204030204" pitchFamily="34" charset="0"/>
                          <a:cs typeface="Times New Roman" panose="02020603050405020304" pitchFamily="18" charset="0"/>
                        </a:rPr>
                        <a:t>– 10:45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200" b="1" dirty="0">
                          <a:solidFill>
                            <a:schemeClr val="bg1"/>
                          </a:solidFill>
                          <a:effectLst/>
                          <a:latin typeface="+mn-lt"/>
                          <a:ea typeface="Calibri" panose="020F0502020204030204" pitchFamily="34" charset="0"/>
                          <a:cs typeface="Times New Roman" panose="02020603050405020304" pitchFamily="18" charset="0"/>
                        </a:rPr>
                        <a:t>Break </a:t>
                      </a:r>
                      <a:r>
                        <a:rPr lang="en-GB" sz="1200" b="1" dirty="0" smtClean="0">
                          <a:solidFill>
                            <a:schemeClr val="bg1"/>
                          </a:solidFill>
                          <a:effectLst/>
                          <a:latin typeface="+mn-lt"/>
                          <a:ea typeface="Calibri" panose="020F0502020204030204" pitchFamily="34" charset="0"/>
                          <a:cs typeface="Times New Roman" panose="02020603050405020304" pitchFamily="18" charset="0"/>
                        </a:rPr>
                        <a:t/>
                      </a:r>
                      <a:br>
                        <a:rPr lang="en-GB" sz="1200" b="1" dirty="0" smtClean="0">
                          <a:solidFill>
                            <a:schemeClr val="bg1"/>
                          </a:solidFill>
                          <a:effectLst/>
                          <a:latin typeface="+mn-lt"/>
                          <a:ea typeface="Calibri" panose="020F0502020204030204" pitchFamily="34" charset="0"/>
                          <a:cs typeface="Times New Roman" panose="02020603050405020304" pitchFamily="18" charset="0"/>
                        </a:rPr>
                      </a:br>
                      <a:r>
                        <a:rPr lang="en-GB" sz="1200" b="0" kern="1200" dirty="0" smtClean="0">
                          <a:solidFill>
                            <a:schemeClr val="bg1"/>
                          </a:solidFill>
                          <a:effectLst/>
                          <a:latin typeface="+mn-lt"/>
                          <a:ea typeface="+mn-ea"/>
                          <a:cs typeface="+mn-cs"/>
                        </a:rPr>
                        <a:t>(</a:t>
                      </a:r>
                      <a:r>
                        <a:rPr lang="en-GB" sz="1200" b="0" kern="1200" dirty="0">
                          <a:solidFill>
                            <a:schemeClr val="bg1"/>
                          </a:solidFill>
                          <a:effectLst/>
                          <a:latin typeface="+mn-lt"/>
                          <a:ea typeface="+mn-ea"/>
                          <a:cs typeface="+mn-cs"/>
                        </a:rPr>
                        <a:t>10:45 – 11:15)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11:15</a:t>
                      </a:r>
                      <a:r>
                        <a:rPr lang="en-GB" sz="1200" b="0" kern="1200" dirty="0" smtClean="0">
                          <a:solidFill>
                            <a:schemeClr val="bg1"/>
                          </a:solidFill>
                          <a:effectLst/>
                          <a:latin typeface="+mn-lt"/>
                          <a:ea typeface="+mn-ea"/>
                          <a:cs typeface="+mn-cs"/>
                        </a:rPr>
                        <a:t> – </a:t>
                      </a:r>
                      <a:r>
                        <a:rPr lang="en-GB" sz="1200" b="0" dirty="0" smtClean="0">
                          <a:solidFill>
                            <a:schemeClr val="bg1"/>
                          </a:solidFill>
                          <a:effectLst/>
                          <a:latin typeface="+mn-lt"/>
                          <a:ea typeface="Calibri" panose="020F0502020204030204" pitchFamily="34" charset="0"/>
                          <a:cs typeface="Times New Roman" panose="02020603050405020304" pitchFamily="18" charset="0"/>
                        </a:rPr>
                        <a:t>12:30</a:t>
                      </a:r>
                      <a:endParaRPr lang="en-GB" sz="1200" b="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1" dirty="0">
                          <a:solidFill>
                            <a:schemeClr val="bg1"/>
                          </a:solidFill>
                          <a:effectLst/>
                          <a:latin typeface="+mn-lt"/>
                          <a:ea typeface="Calibri" panose="020F0502020204030204" pitchFamily="34" charset="0"/>
                          <a:cs typeface="Times New Roman" panose="02020603050405020304" pitchFamily="18" charset="0"/>
                        </a:rPr>
                        <a:t>Lunch </a:t>
                      </a:r>
                      <a:endParaRPr lang="en-GB" sz="1200" b="1" dirty="0" smtClean="0">
                        <a:solidFill>
                          <a:schemeClr val="bg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a:t>
                      </a:r>
                      <a:r>
                        <a:rPr lang="en-GB" sz="1200" b="0" dirty="0">
                          <a:solidFill>
                            <a:schemeClr val="bg1"/>
                          </a:solidFill>
                          <a:effectLst/>
                          <a:latin typeface="+mn-lt"/>
                          <a:ea typeface="Calibri" panose="020F0502020204030204" pitchFamily="34" charset="0"/>
                          <a:cs typeface="Times New Roman" panose="02020603050405020304" pitchFamily="18" charset="0"/>
                        </a:rPr>
                        <a:t>12:30 – 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
                      </a:r>
                      <a:br>
                        <a:rPr lang="en-GB" sz="1200" b="0" dirty="0" smtClean="0">
                          <a:solidFill>
                            <a:schemeClr val="bg1"/>
                          </a:solidFill>
                          <a:effectLst/>
                          <a:latin typeface="+mn-lt"/>
                          <a:ea typeface="Calibri" panose="020F0502020204030204" pitchFamily="34" charset="0"/>
                          <a:cs typeface="Times New Roman" panose="02020603050405020304" pitchFamily="18" charset="0"/>
                        </a:rPr>
                      </a:br>
                      <a:r>
                        <a:rPr lang="en-GB" sz="1200" b="0" dirty="0" smtClean="0">
                          <a:solidFill>
                            <a:schemeClr val="bg1"/>
                          </a:solidFill>
                          <a:effectLst/>
                          <a:latin typeface="+mn-lt"/>
                          <a:ea typeface="Calibri" panose="020F0502020204030204" pitchFamily="34" charset="0"/>
                          <a:cs typeface="Times New Roman" panose="02020603050405020304" pitchFamily="18" charset="0"/>
                        </a:rPr>
                        <a:t>1:15 </a:t>
                      </a:r>
                      <a:r>
                        <a:rPr lang="en-GB" sz="1200" b="0" dirty="0">
                          <a:solidFill>
                            <a:schemeClr val="bg1"/>
                          </a:solidFill>
                          <a:effectLst/>
                          <a:latin typeface="+mn-lt"/>
                          <a:ea typeface="Calibri" panose="020F0502020204030204" pitchFamily="34" charset="0"/>
                          <a:cs typeface="Times New Roman" panose="02020603050405020304" pitchFamily="18" charset="0"/>
                        </a:rPr>
                        <a:t>– 2:15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tc>
                  <a:txBody>
                    <a:bodyPr/>
                    <a:lstStyle/>
                    <a:p>
                      <a:pPr algn="ctr">
                        <a:lnSpc>
                          <a:spcPct val="107000"/>
                        </a:lnSpc>
                        <a:spcAft>
                          <a:spcPts val="0"/>
                        </a:spcAft>
                      </a:pPr>
                      <a:endParaRPr lang="en-GB" sz="1200" b="0" dirty="0" smtClean="0">
                        <a:solidFill>
                          <a:schemeClr val="bg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200" b="0" dirty="0" smtClean="0">
                          <a:solidFill>
                            <a:schemeClr val="bg1"/>
                          </a:solidFill>
                          <a:effectLst/>
                          <a:latin typeface="+mn-lt"/>
                          <a:ea typeface="Calibri" panose="020F0502020204030204" pitchFamily="34" charset="0"/>
                          <a:cs typeface="Times New Roman" panose="02020603050405020304" pitchFamily="18" charset="0"/>
                        </a:rPr>
                        <a:t>2:15 </a:t>
                      </a:r>
                      <a:r>
                        <a:rPr lang="en-GB" sz="1200" b="0" dirty="0">
                          <a:solidFill>
                            <a:schemeClr val="bg1"/>
                          </a:solidFill>
                          <a:effectLst/>
                          <a:latin typeface="+mn-lt"/>
                          <a:ea typeface="Calibri" panose="020F0502020204030204" pitchFamily="34" charset="0"/>
                          <a:cs typeface="Times New Roman" panose="02020603050405020304" pitchFamily="18" charset="0"/>
                        </a:rPr>
                        <a:t>– 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7E6"/>
                    </a:solidFill>
                  </a:tcPr>
                </a:tc>
                <a:extLst>
                  <a:ext uri="{0D108BD9-81ED-4DB2-BD59-A6C34878D82A}">
                    <a16:rowId xmlns:a16="http://schemas.microsoft.com/office/drawing/2014/main" xmlns="" val="1950944032"/>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Mon</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English</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Maths</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b="0" dirty="0" smtClean="0">
                          <a:solidFill>
                            <a:srgbClr val="009541"/>
                          </a:solidFill>
                        </a:rPr>
                        <a:t>English</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b="0" dirty="0" smtClean="0">
                          <a:solidFill>
                            <a:srgbClr val="009541"/>
                          </a:solidFill>
                        </a:rPr>
                        <a:t>Maths</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PE</a:t>
                      </a:r>
                      <a:r>
                        <a:rPr lang="en-GB" sz="1400" b="0" baseline="0" dirty="0" smtClean="0">
                          <a:solidFill>
                            <a:srgbClr val="009541"/>
                          </a:solidFill>
                        </a:rPr>
                        <a:t> </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9930050"/>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Tue</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Computing</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Maths</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b="0" dirty="0" smtClean="0">
                          <a:solidFill>
                            <a:srgbClr val="009541"/>
                          </a:solidFill>
                        </a:rPr>
                        <a:t>PE</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b="0" dirty="0" smtClean="0">
                          <a:solidFill>
                            <a:srgbClr val="009541"/>
                          </a:solidFill>
                        </a:rPr>
                        <a:t>Maths</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Computing</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2942227"/>
                  </a:ext>
                </a:extLst>
              </a:tr>
              <a:tr h="537232">
                <a:tc>
                  <a:txBody>
                    <a:bodyPr/>
                    <a:lstStyle/>
                    <a:p>
                      <a:pPr>
                        <a:lnSpc>
                          <a:spcPct val="107000"/>
                        </a:lnSpc>
                        <a:spcAft>
                          <a:spcPts val="0"/>
                        </a:spcAft>
                      </a:pPr>
                      <a:r>
                        <a:rPr lang="en-GB" sz="1400" b="1" dirty="0" smtClean="0">
                          <a:solidFill>
                            <a:srgbClr val="000000"/>
                          </a:solidFill>
                          <a:effectLst/>
                          <a:latin typeface="+mn-lt"/>
                          <a:ea typeface="Calibri" panose="020F0502020204030204" pitchFamily="34" charset="0"/>
                          <a:cs typeface="Times New Roman" panose="02020603050405020304" pitchFamily="18" charset="0"/>
                        </a:rPr>
                        <a:t>Wed</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PE</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English</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b="0" dirty="0" smtClean="0">
                          <a:solidFill>
                            <a:srgbClr val="009541"/>
                          </a:solidFill>
                        </a:rPr>
                        <a:t>Maths</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BDC"/>
                    </a:solidFill>
                  </a:tcPr>
                </a:tc>
                <a:tc>
                  <a:txBody>
                    <a:bodyPr/>
                    <a:lstStyle/>
                    <a:p>
                      <a:pPr algn="ctr"/>
                      <a:r>
                        <a:rPr lang="en-GB" sz="1400" b="0" dirty="0" smtClean="0">
                          <a:solidFill>
                            <a:srgbClr val="009541"/>
                          </a:solidFill>
                        </a:rPr>
                        <a:t>Music</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dirty="0" smtClean="0">
                          <a:solidFill>
                            <a:srgbClr val="009541"/>
                          </a:solidFill>
                        </a:rPr>
                        <a:t>English</a:t>
                      </a:r>
                      <a:endParaRPr lang="en-GB" sz="1400" b="0" dirty="0">
                        <a:solidFill>
                          <a:srgbClr val="009541"/>
                        </a:solidFill>
                      </a:endParaRPr>
                    </a:p>
                  </a:txBody>
                  <a:tcPr marL="72000" marR="7200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5224755"/>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438" y="4108613"/>
            <a:ext cx="2874977" cy="2112022"/>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6" name="Picture 15">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0899"/>
            <a:ext cx="2722089" cy="3850438"/>
          </a:xfrm>
          <a:prstGeom prst="rect">
            <a:avLst/>
          </a:prstGeom>
          <a:effectLst>
            <a:outerShdw blurRad="63500" sx="102000" sy="102000" algn="ctr" rotWithShape="0">
              <a:prstClr val="black">
                <a:alpha val="20000"/>
              </a:prstClr>
            </a:outerShdw>
          </a:effectLst>
        </p:spPr>
      </p:pic>
      <p:sp>
        <p:nvSpPr>
          <p:cNvPr id="14" name="Rectangle 13"/>
          <p:cNvSpPr/>
          <p:nvPr/>
        </p:nvSpPr>
        <p:spPr>
          <a:xfrm>
            <a:off x="447429" y="670981"/>
            <a:ext cx="1379819" cy="337100"/>
          </a:xfrm>
          <a:prstGeom prst="rect">
            <a:avLst/>
          </a:prstGeom>
          <a:solidFill>
            <a:srgbClr val="072F54"/>
          </a:solidFill>
        </p:spPr>
        <p:txBody>
          <a:bodyPr wrap="none" lIns="180000" tIns="36000" rIns="180000" bIns="54000" anchor="ctr">
            <a:spAutoFit/>
          </a:bodyPr>
          <a:lstStyle/>
          <a:p>
            <a:r>
              <a:rPr lang="en-GB" sz="1600" b="1" dirty="0" smtClean="0">
                <a:solidFill>
                  <a:schemeClr val="bg1"/>
                </a:solidFill>
              </a:rPr>
              <a:t>Timetables</a:t>
            </a:r>
            <a:endParaRPr lang="en-GB" sz="1600" b="1" dirty="0">
              <a:solidFill>
                <a:schemeClr val="bg1"/>
              </a:solidFill>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52411" t="1550" r="2192" b="1550"/>
          <a:stretch/>
        </p:blipFill>
        <p:spPr>
          <a:xfrm rot="1585001">
            <a:off x="2541536" y="2905552"/>
            <a:ext cx="698480" cy="2108938"/>
          </a:xfrm>
          <a:prstGeom prst="rect">
            <a:avLst/>
          </a:prstGeom>
        </p:spPr>
      </p:pic>
      <p:pic>
        <p:nvPicPr>
          <p:cNvPr id="7" name="Picture 6"/>
          <p:cNvPicPr>
            <a:picLocks noChangeAspect="1"/>
          </p:cNvPicPr>
          <p:nvPr/>
        </p:nvPicPr>
        <p:blipFill rotWithShape="1">
          <a:blip r:embed="rId7"/>
          <a:srcRect l="8792"/>
          <a:stretch/>
        </p:blipFill>
        <p:spPr>
          <a:xfrm>
            <a:off x="755650" y="2113855"/>
            <a:ext cx="2074074" cy="2523963"/>
          </a:xfrm>
          <a:prstGeom prst="rect">
            <a:avLst/>
          </a:prstGeom>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649" y="1928695"/>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a:t>
            </a:r>
            <a:r>
              <a:rPr lang="en-GB" sz="2000" dirty="0" smtClean="0">
                <a:solidFill>
                  <a:schemeClr val="bg1"/>
                </a:solidFill>
                <a:latin typeface="Tuffy" panose="020B0603060100000000" pitchFamily="34" charset="0"/>
                <a:ea typeface="Tuffy" panose="020B0603060100000000" pitchFamily="34" charset="0"/>
              </a:rPr>
              <a:t>scheme </a:t>
            </a:r>
            <a:r>
              <a:rPr lang="en-GB" sz="2000" dirty="0">
                <a:solidFill>
                  <a:schemeClr val="bg1"/>
                </a:solidFill>
                <a:latin typeface="Tuffy" panose="020B0603060100000000" pitchFamily="34" charset="0"/>
                <a:ea typeface="Tuffy" panose="020B0603060100000000" pitchFamily="34" charset="0"/>
              </a:rPr>
              <a:t>of work </a:t>
            </a:r>
            <a:r>
              <a:rPr lang="en-GB" sz="2000" dirty="0" smtClean="0">
                <a:solidFill>
                  <a:schemeClr val="bg1"/>
                </a:solidFill>
                <a:latin typeface="Tuffy" panose="020B0603060100000000" pitchFamily="34" charset="0"/>
                <a:ea typeface="Tuffy" panose="020B0603060100000000" pitchFamily="34" charset="0"/>
              </a:rPr>
              <a:t/>
            </a:r>
            <a:br>
              <a:rPr lang="en-GB" sz="2000" dirty="0" smtClean="0">
                <a:solidFill>
                  <a:schemeClr val="bg1"/>
                </a:solidFill>
                <a:latin typeface="Tuffy" panose="020B0603060100000000" pitchFamily="34" charset="0"/>
                <a:ea typeface="Tuffy" panose="020B0603060100000000" pitchFamily="34" charset="0"/>
              </a:rPr>
            </a:br>
            <a:r>
              <a:rPr lang="en-GB" sz="2000" dirty="0" smtClean="0">
                <a:solidFill>
                  <a:schemeClr val="bg1"/>
                </a:solidFill>
                <a:latin typeface="Tuffy" panose="020B0603060100000000" pitchFamily="34" charset="0"/>
                <a:ea typeface="Tuffy" panose="020B0603060100000000" pitchFamily="34" charset="0"/>
              </a:rPr>
              <a:t>with </a:t>
            </a:r>
            <a:r>
              <a:rPr lang="en-GB" sz="2000" dirty="0">
                <a:solidFill>
                  <a:schemeClr val="bg1"/>
                </a:solidFill>
                <a:latin typeface="Tuffy" panose="020B0603060100000000" pitchFamily="34" charset="0"/>
                <a:ea typeface="Tuffy" panose="020B0603060100000000" pitchFamily="34" charset="0"/>
              </a:rPr>
              <a:t>over 4000 </a:t>
            </a:r>
            <a:r>
              <a:rPr lang="en-GB" sz="2000" dirty="0" smtClean="0">
                <a:solidFill>
                  <a:schemeClr val="bg1"/>
                </a:solidFill>
                <a:latin typeface="Tuffy" panose="020B0603060100000000" pitchFamily="34" charset="0"/>
                <a:ea typeface="Tuffy" panose="020B0603060100000000" pitchFamily="34" charset="0"/>
              </a:rPr>
              <a:t>resources.</a:t>
            </a:r>
            <a:endParaRPr lang="en-GB" sz="2000" dirty="0">
              <a:solidFill>
                <a:schemeClr val="bg1"/>
              </a:solidFill>
              <a:latin typeface="Tuffy" panose="020B0603060100000000" pitchFamily="34" charset="0"/>
              <a:ea typeface="Tuffy" panose="020B06030601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smtClean="0">
                <a:solidFill>
                  <a:schemeClr val="bg1"/>
                </a:solidFill>
                <a:latin typeface="Tuffy" panose="020B0603060100000000" pitchFamily="34" charset="0"/>
                <a:ea typeface="Tuffy" panose="020B0603060100000000" pitchFamily="34" charset="0"/>
              </a:rPr>
              <a:t>Need Planning to Complement this Resource?</a:t>
            </a:r>
            <a:endParaRPr lang="en-GB" sz="2900" b="1" dirty="0">
              <a:solidFill>
                <a:schemeClr val="bg1"/>
              </a:solidFill>
              <a:latin typeface="Tuffy" panose="020B0603060100000000" pitchFamily="34" charset="0"/>
              <a:ea typeface="Tuffy" panose="020B0603060100000000" pitchFamily="34" charset="0"/>
            </a:endParaRP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Complete, read and interpret information in tables, </a:t>
            </a:r>
            <a:br>
              <a:rPr lang="en-GB" sz="2000" b="1" dirty="0">
                <a:solidFill>
                  <a:srgbClr val="014482"/>
                </a:solidFill>
                <a:latin typeface="Tuffy" panose="020B0603060100000000" pitchFamily="34" charset="0"/>
                <a:ea typeface="Tuffy" panose="020B0603060100000000" pitchFamily="34" charset="0"/>
              </a:rPr>
            </a:br>
            <a:r>
              <a:rPr lang="en-GB" sz="2000" b="1" dirty="0" smtClean="0">
                <a:solidFill>
                  <a:srgbClr val="014482"/>
                </a:solidFill>
                <a:latin typeface="Tuffy" panose="020B0603060100000000" pitchFamily="34" charset="0"/>
                <a:ea typeface="Tuffy" panose="020B0603060100000000" pitchFamily="34" charset="0"/>
              </a:rPr>
              <a:t>including </a:t>
            </a:r>
            <a:r>
              <a:rPr lang="en-GB" sz="2000" b="1" dirty="0">
                <a:solidFill>
                  <a:srgbClr val="014482"/>
                </a:solidFill>
                <a:latin typeface="Tuffy" panose="020B0603060100000000" pitchFamily="34" charset="0"/>
                <a:ea typeface="Tuffy" panose="020B0603060100000000" pitchFamily="34" charset="0"/>
              </a:rPr>
              <a:t>timetables.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t>
            </a:r>
            <a:r>
              <a:rPr lang="en-GB" sz="2000" b="1" dirty="0" smtClean="0">
                <a:solidFill>
                  <a:schemeClr val="bg1"/>
                </a:solidFill>
                <a:latin typeface="Tuffy" panose="020B0603060100000000" pitchFamily="34" charset="0"/>
                <a:ea typeface="Tuffy" panose="020B0603060100000000" pitchFamily="34" charset="0"/>
              </a:rPr>
              <a:t>Aim</a:t>
            </a:r>
            <a:endParaRPr lang="en-GB" sz="2000" b="1" dirty="0">
              <a:solidFill>
                <a:schemeClr val="bg1"/>
              </a:solidFill>
              <a:latin typeface="Tuffy" panose="020B0603060100000000" pitchFamily="34" charset="0"/>
              <a:ea typeface="Tuffy" panose="020B0603060100000000"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722" y="3225825"/>
            <a:ext cx="3718148" cy="185942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919" y="3218682"/>
            <a:ext cx="3732431" cy="1866565"/>
          </a:xfrm>
          <a:prstGeom prst="rect">
            <a:avLst/>
          </a:prstGeom>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TotalTime>
  <Words>467</Words>
  <Application>Microsoft Office PowerPoint</Application>
  <PresentationFormat>On-screen Show (4:3)</PresentationFormat>
  <Paragraphs>134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Tuffy</vt:lpstr>
      <vt:lpstr>Twinkl</vt:lpstr>
      <vt:lpstr>Times New Roman</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Haigh</dc:creator>
  <cp:lastModifiedBy>Abi Haigh</cp:lastModifiedBy>
  <cp:revision>15</cp:revision>
  <dcterms:created xsi:type="dcterms:W3CDTF">2019-10-07T14:12:06Z</dcterms:created>
  <dcterms:modified xsi:type="dcterms:W3CDTF">2019-10-10T14:37:00Z</dcterms:modified>
</cp:coreProperties>
</file>