
<file path=[Content_Types].xml><?xml version="1.0" encoding="utf-8"?>
<Types xmlns="http://schemas.openxmlformats.org/package/2006/content-types">
  <Override PartName="/ppt/notesSlides/notesSlide4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Default Extension="jpeg" ContentType="image/jpeg"/>
  <Override PartName="/ppt/slideMasters/slideMaster2.xml" ContentType="application/vnd.openxmlformats-officedocument.presentationml.slideMaster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notesSlides/notesSlide5.xml" ContentType="application/vnd.openxmlformats-officedocument.presentationml.notes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Default Extension="m4a" ContentType="audio/mp4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notesSlides/notesSlide6.xml" ContentType="application/vnd.openxmlformats-officedocument.presentationml.notesSlide+xml"/>
  <Override PartName="/ppt/slideLayouts/slideLayout1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3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slideLayouts/slideLayout18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Default Extension="wdp" ContentType="image/vnd.ms-photo"/>
  <Override PartName="/ppt/presProps.xml" ContentType="application/vnd.openxmlformats-officedocument.presentationml.presProps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9.xml" ContentType="application/vnd.openxmlformats-officedocument.presentationml.slideLayout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r:id="rId1"/>
    <p:sldMasterId r:id="rId2"/>
  </p:sldMasterIdLst>
  <p:notesMasterIdLst>
    <p:notesMasterId r:id="rId13"/>
  </p:notesMasterIdLst>
  <p:sldIdLst>
    <p:sldId id="256" r:id="rId3"/>
    <p:sldId id="305" r:id="rId4"/>
    <p:sldId id="306" r:id="rId5"/>
    <p:sldId id="308" r:id="rId6"/>
    <p:sldId id="309" r:id="rId7"/>
    <p:sldId id="311" r:id="rId8"/>
    <p:sldId id="310" r:id="rId9"/>
    <p:sldId id="313" r:id="rId10"/>
    <p:sldId id="314" r:id="rId11"/>
    <p:sldId id="31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BE5108"/>
    <a:srgbClr val="FF6600"/>
    <a:srgbClr val="244D97"/>
    <a:srgbClr val="C5E0B4"/>
    <a:srgbClr val="0000FF"/>
    <a:srgbClr val="00CC00"/>
    <a:srgbClr val="FF0000"/>
    <a:srgbClr val="B6D2EC"/>
    <a:srgbClr val="33CCFF"/>
    <a:srgbClr val="458DCF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28997" autoAdjust="0"/>
    <p:restoredTop sz="94286" autoAdjust="0"/>
  </p:normalViewPr>
  <p:slideViewPr>
    <p:cSldViewPr snapToGrid="0">
      <p:cViewPr varScale="1">
        <p:scale>
          <a:sx n="102" d="100"/>
          <a:sy n="102" d="100"/>
        </p:scale>
        <p:origin x="-128" y="-9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862" y="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5069D-0DA1-4F58-8F43-90C43489E8AD}" type="datetimeFigureOut">
              <a:rPr lang="en-GB" smtClean="0"/>
              <a:pPr/>
              <a:t>5/3/20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9BC24-41CC-4FC4-BA18-F894B7ED82D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2228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4484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8147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0100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5090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4057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264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3541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3019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086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pPr/>
              <a:t>5/3/20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561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pPr/>
              <a:t>5/3/20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8254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pPr/>
              <a:t>5/3/20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8080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2738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1840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5883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0520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8562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3647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68511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3335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pPr/>
              <a:t>5/3/20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32016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189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1936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480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pPr/>
              <a:t>5/3/20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941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pPr/>
              <a:t>5/3/20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363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pPr/>
              <a:t>5/3/20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539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pPr/>
              <a:t>5/3/20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3778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pPr/>
              <a:t>5/3/20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8655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pPr/>
              <a:t>5/3/20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025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pPr/>
              <a:t>5/3/20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6398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AEE5F-8F5A-4802-B70F-D306782E7DF3}" type="datetimeFigureOut">
              <a:rPr lang="en-GB" smtClean="0"/>
              <a:pPr/>
              <a:t>5/3/20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79AC1-07B4-42AE-95AF-E9964C39BE4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868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202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png"/><Relationship Id="rId5" Type="http://schemas.microsoft.com/office/2007/relationships/media" Target="../media/media1.m4a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milton-trust.org.uk/" TargetMode="External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wrht.org.uk/hamilto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media" Target="../media/media3.m4a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media" Target="../media/media4.m4a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microsoft.com/office/2007/relationships/media" Target="../media/media5.m4a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4" Type="http://schemas.openxmlformats.org/officeDocument/2006/relationships/image" Target="../media/image3.png"/><Relationship Id="rId5" Type="http://schemas.microsoft.com/office/2007/relationships/media" Target="../media/media7.m4a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microsoft.com/office/2007/relationships/media" Target="../media/media8.m4a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microsoft.com/office/2007/relationships/media" Target="../media/media9.m4a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8" Type="http://schemas.openxmlformats.org/officeDocument/2006/relationships/image" Target="../media/image3.png"/><Relationship Id="rId6" Type="http://schemas.microsoft.com/office/2007/relationships/hdphoto" Target="../media/hdphoto1.wdp"/><Relationship Id="rId7" Type="http://schemas.microsoft.com/office/2007/relationships/media" Target="../media/media10.m4a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3011" y="164747"/>
            <a:ext cx="9468463" cy="1368613"/>
          </a:xfrm>
        </p:spPr>
        <p:txBody>
          <a:bodyPr>
            <a:noAutofit/>
          </a:bodyPr>
          <a:lstStyle/>
          <a:p>
            <a:r>
              <a:rPr lang="en-GB" sz="4400" b="1" dirty="0">
                <a:latin typeface="+mn-lt"/>
              </a:rPr>
              <a:t>Active &amp; Passive Voice</a:t>
            </a:r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756400" y="2058620"/>
            <a:ext cx="448039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The dog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jumped </a:t>
            </a:r>
            <a:r>
              <a:rPr lang="en-GB" sz="2400" i="1" dirty="0">
                <a:latin typeface="+mj-lt"/>
              </a:rPr>
              <a:t>over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hurdle</a:t>
            </a:r>
            <a:r>
              <a:rPr lang="en-GB" sz="2400" i="1" dirty="0">
                <a:latin typeface="+mj-lt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99253" y="4498951"/>
            <a:ext cx="3080139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Calibri Light"/>
              </a:rPr>
              <a:t>Emma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Calibri Light"/>
              </a:rPr>
              <a:t>walked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Calibri Light"/>
              </a:rPr>
              <a:t>the dog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53627" y="5088023"/>
            <a:ext cx="3945567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Calibri Light"/>
              </a:rPr>
              <a:t>The dog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GB" sz="2400" i="1" u="sng" dirty="0">
                <a:solidFill>
                  <a:srgbClr val="0000FF"/>
                </a:solidFill>
                <a:latin typeface="Calibri Light"/>
              </a:rPr>
              <a:t>was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Calibri Light"/>
              </a:rPr>
              <a:t>walked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by </a:t>
            </a:r>
            <a:r>
              <a:rPr lang="en-GB" sz="2400" i="1" dirty="0">
                <a:solidFill>
                  <a:srgbClr val="00B050"/>
                </a:solidFill>
                <a:latin typeface="Calibri Light"/>
              </a:rPr>
              <a:t>Emma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80667" y="2665448"/>
            <a:ext cx="570866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Calibri Light"/>
              </a:rPr>
              <a:t>The hurdle </a:t>
            </a:r>
            <a:r>
              <a:rPr lang="en-GB" sz="2400" i="1" u="sng" dirty="0">
                <a:solidFill>
                  <a:srgbClr val="0000FF"/>
                </a:solidFill>
                <a:latin typeface="Calibri Light"/>
              </a:rPr>
              <a:t>was</a:t>
            </a:r>
            <a:r>
              <a:rPr lang="en-GB" sz="2400" i="1" dirty="0">
                <a:solidFill>
                  <a:srgbClr val="0000FF"/>
                </a:solidFill>
                <a:latin typeface="Calibri Light"/>
              </a:rPr>
              <a:t> jumped 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over by </a:t>
            </a:r>
            <a:r>
              <a:rPr lang="en-GB" sz="2400" i="1" dirty="0">
                <a:solidFill>
                  <a:srgbClr val="00B050"/>
                </a:solidFill>
                <a:latin typeface="Calibri Light"/>
              </a:rPr>
              <a:t>the dog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5E255C7-75BE-9A42-A8F5-884ACBE8A3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973789" y="2220040"/>
            <a:ext cx="2959852" cy="20792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6F225E6-89FD-E740-A650-D639FB150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8305045" y="3390314"/>
            <a:ext cx="2061617" cy="2657195"/>
          </a:xfrm>
          <a:prstGeom prst="rect">
            <a:avLst/>
          </a:prstGeom>
        </p:spPr>
      </p:pic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CD5158-64FE-EA45-B7E2-BB4C6D7BE9AB}"/>
              </a:ext>
            </a:extLst>
          </p:cNvPr>
          <p:cNvPicPr>
            <a:picLocks noChangeAspect="1"/>
          </p:cNvPicPr>
          <p:nvPr>
            <a:audioFile r:link="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7555" y="9495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809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11" grpId="0"/>
      <p:bldP spid="13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109" y="1922176"/>
            <a:ext cx="8534400" cy="3565124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pPr marL="0" indent="0" algn="ctr">
              <a:buNone/>
            </a:pPr>
            <a:r>
              <a:rPr lang="en-GB" dirty="0" smtClean="0"/>
              <a:t>Explore </a:t>
            </a:r>
            <a:r>
              <a:rPr lang="en-GB" dirty="0"/>
              <a:t>more Hamilton Trust Learning Materials at </a:t>
            </a:r>
            <a:r>
              <a:rPr lang="en-GB" dirty="0">
                <a:hlinkClick r:id="rId2"/>
              </a:rPr>
              <a:t>https://wrht.org.uk/hamilton</a:t>
            </a:r>
            <a:r>
              <a:rPr lang="en-GB" dirty="0" smtClean="0">
                <a:hlinkClick r:id="rId3"/>
              </a:rPr>
              <a:t>/</a:t>
            </a:r>
            <a:r>
              <a:rPr lang="en-GB" dirty="0" smtClean="0"/>
              <a:t> </a:t>
            </a:r>
            <a:r>
              <a:rPr lang="en-GB" dirty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224212" y="802915"/>
            <a:ext cx="5743575" cy="1581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07957D5-E1F6-4BAB-8E43-B72E2923BC03}"/>
              </a:ext>
            </a:extLst>
          </p:cNvPr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056771" y="4571158"/>
            <a:ext cx="237063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220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Parts of a Clause </a:t>
            </a:r>
          </a:p>
          <a:p>
            <a:pPr algn="ctr"/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en-GB" sz="2400" b="1" dirty="0">
                <a:ea typeface="Times New Roman" panose="02020603050405020304" pitchFamily="18" charset="0"/>
                <a:cs typeface="Arial" panose="020B0604020202020204" pitchFamily="34" charset="0"/>
              </a:rPr>
              <a:t>clause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 is a group of words which contains a </a:t>
            </a:r>
            <a:r>
              <a:rPr lang="en-GB" sz="24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verb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GB" sz="24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All </a:t>
            </a:r>
            <a:r>
              <a:rPr lang="en-GB" sz="24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verbs</a:t>
            </a:r>
            <a:r>
              <a:rPr lang="en-GB" sz="24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have a </a:t>
            </a:r>
            <a:r>
              <a:rPr lang="en-GB" sz="24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subject</a:t>
            </a:r>
            <a:r>
              <a:rPr lang="en-GB" sz="24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GB" sz="24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074494" y="4893502"/>
            <a:ext cx="10573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In some </a:t>
            </a:r>
            <a:r>
              <a:rPr lang="en-GB" sz="2400" b="1" dirty="0">
                <a:ea typeface="Times New Roman" panose="02020603050405020304" pitchFamily="18" charset="0"/>
                <a:cs typeface="Arial" panose="020B0604020202020204" pitchFamily="34" charset="0"/>
              </a:rPr>
              <a:t>clauses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 there is something the </a:t>
            </a:r>
            <a:r>
              <a:rPr lang="en-GB" sz="24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verb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 acts on.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This is called the </a:t>
            </a:r>
            <a:r>
              <a:rPr lang="en-GB" sz="2400" dirty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object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600" dirty="0">
              <a:ea typeface="Times New Roman" panose="02020603050405020304" pitchFamily="18" charset="0"/>
            </a:endParaRPr>
          </a:p>
        </p:txBody>
      </p:sp>
      <p:sp>
        <p:nvSpPr>
          <p:cNvPr id="9" name="Callout: Line 8"/>
          <p:cNvSpPr/>
          <p:nvPr/>
        </p:nvSpPr>
        <p:spPr>
          <a:xfrm>
            <a:off x="6908064" y="2338597"/>
            <a:ext cx="3134294" cy="647122"/>
          </a:xfrm>
          <a:prstGeom prst="borderCallout1">
            <a:avLst>
              <a:gd name="adj1" fmla="val 42327"/>
              <a:gd name="adj2" fmla="val -580"/>
              <a:gd name="adj3" fmla="val 97513"/>
              <a:gd name="adj4" fmla="val -81342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Max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0" name="Callout: Line 9"/>
          <p:cNvSpPr/>
          <p:nvPr/>
        </p:nvSpPr>
        <p:spPr>
          <a:xfrm>
            <a:off x="6908063" y="3155335"/>
            <a:ext cx="3134295" cy="647122"/>
          </a:xfrm>
          <a:prstGeom prst="borderCallout1">
            <a:avLst>
              <a:gd name="adj1" fmla="val 56001"/>
              <a:gd name="adj2" fmla="val -36"/>
              <a:gd name="adj3" fmla="val 60938"/>
              <a:gd name="adj4" fmla="val -8378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Emma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1" name="Callout: Line 10"/>
          <p:cNvSpPr/>
          <p:nvPr/>
        </p:nvSpPr>
        <p:spPr>
          <a:xfrm>
            <a:off x="6908063" y="3991457"/>
            <a:ext cx="3134295" cy="647122"/>
          </a:xfrm>
          <a:prstGeom prst="borderCallout1">
            <a:avLst>
              <a:gd name="adj1" fmla="val 51443"/>
              <a:gd name="adj2" fmla="val 206"/>
              <a:gd name="adj3" fmla="val 19654"/>
              <a:gd name="adj4" fmla="val -7477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the dog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22160" y="2646553"/>
            <a:ext cx="2746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Max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threw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Emma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ate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The dog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chased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9535806" y="553171"/>
            <a:ext cx="1967801" cy="1123712"/>
          </a:xfrm>
          <a:prstGeom prst="round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20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en-GB" sz="20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subject</a:t>
            </a:r>
            <a:r>
              <a:rPr lang="en-GB" sz="20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is what the </a:t>
            </a:r>
            <a:r>
              <a:rPr lang="en-GB" sz="2000" b="1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clause</a:t>
            </a:r>
            <a:r>
              <a:rPr lang="en-GB" sz="20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is about.</a:t>
            </a:r>
            <a:endParaRPr lang="en-GB" sz="2000" dirty="0"/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6755FE5-17AE-5C48-AE3F-1F0E50B04E1E}"/>
              </a:ext>
            </a:extLst>
          </p:cNvPr>
          <p:cNvPicPr>
            <a:picLocks noChangeAspect="1"/>
          </p:cNvPicPr>
          <p:nvPr>
            <a:audioFile r:link="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800" y="7271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309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build="p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3145" y="854479"/>
            <a:ext cx="6298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/>
              <a:t>Identifying </a:t>
            </a:r>
            <a:r>
              <a:rPr lang="en-GB" sz="3200" b="1" dirty="0">
                <a:solidFill>
                  <a:srgbClr val="FF0000"/>
                </a:solidFill>
              </a:rPr>
              <a:t>Subject</a:t>
            </a:r>
            <a:r>
              <a:rPr lang="en-GB" sz="3200" b="1" dirty="0"/>
              <a:t>, </a:t>
            </a:r>
            <a:r>
              <a:rPr lang="en-GB" sz="3200" b="1" dirty="0">
                <a:solidFill>
                  <a:srgbClr val="0000FF"/>
                </a:solidFill>
              </a:rPr>
              <a:t>Verb</a:t>
            </a:r>
            <a:r>
              <a:rPr lang="en-GB" sz="3200" b="1" dirty="0"/>
              <a:t> and </a:t>
            </a:r>
            <a:r>
              <a:rPr lang="en-GB" sz="3200" b="1" dirty="0">
                <a:solidFill>
                  <a:srgbClr val="00B050"/>
                </a:solidFill>
              </a:rPr>
              <a:t>Object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2160" y="1907548"/>
            <a:ext cx="73004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I lost my dog.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Raj looked for the dog.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He found her shut in a box.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Raj dragged the box.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85609" y="5387787"/>
            <a:ext cx="1057355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endParaRPr lang="en-GB" sz="700" dirty="0"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6888" y="5587842"/>
            <a:ext cx="9670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>
                <a:solidFill>
                  <a:schemeClr val="accent5">
                    <a:lumMod val="75000"/>
                  </a:schemeClr>
                </a:solidFill>
              </a:rPr>
              <a:t>Can you spot the subject, verb and object in these clauses?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9059680" y="3105308"/>
            <a:ext cx="2319425" cy="2543886"/>
          </a:xfrm>
          <a:prstGeom prst="rect">
            <a:avLst/>
          </a:prstGeom>
        </p:spPr>
      </p:pic>
      <p:sp>
        <p:nvSpPr>
          <p:cNvPr id="9" name="Rounded Rectangular Callout 2"/>
          <p:cNvSpPr/>
          <p:nvPr/>
        </p:nvSpPr>
        <p:spPr>
          <a:xfrm>
            <a:off x="10116922" y="621340"/>
            <a:ext cx="1386685" cy="466278"/>
          </a:xfrm>
          <a:prstGeom prst="roundRect">
            <a:avLst/>
          </a:prstGeom>
          <a:solidFill>
            <a:srgbClr val="C5E0B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00FF"/>
                </a:solidFill>
              </a:rPr>
              <a:t>ANSWERS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5816" y="1907545"/>
            <a:ext cx="73004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I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lost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my dog</a:t>
            </a:r>
            <a:r>
              <a:rPr lang="en-GB" sz="2400" i="1" dirty="0">
                <a:latin typeface="+mj-lt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Raj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looked for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dog</a:t>
            </a:r>
            <a:r>
              <a:rPr lang="en-GB" sz="2400" i="1" dirty="0">
                <a:latin typeface="+mj-lt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He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found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her </a:t>
            </a:r>
            <a:r>
              <a:rPr lang="en-GB" sz="2400" i="1" dirty="0">
                <a:latin typeface="+mj-lt"/>
              </a:rPr>
              <a:t>shut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GB" sz="2400" i="1" dirty="0">
                <a:latin typeface="+mj-lt"/>
              </a:rPr>
              <a:t>in a box.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Raj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dragged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box</a:t>
            </a:r>
            <a:r>
              <a:rPr lang="en-GB" sz="2400" i="1" dirty="0">
                <a:latin typeface="+mj-lt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985548" y="2302966"/>
            <a:ext cx="537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>
                <a:solidFill>
                  <a:srgbClr val="FF0000"/>
                </a:solidFill>
              </a:rPr>
              <a:t>he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 rot="19178126">
            <a:off x="9446658" y="4507195"/>
            <a:ext cx="1106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>
                <a:solidFill>
                  <a:srgbClr val="00B050"/>
                </a:solidFill>
              </a:rPr>
              <a:t>the box</a:t>
            </a:r>
            <a:endParaRPr lang="en-GB" sz="2400" dirty="0"/>
          </a:p>
        </p:txBody>
      </p:sp>
      <p:sp>
        <p:nvSpPr>
          <p:cNvPr id="13" name="Rectangle 12"/>
          <p:cNvSpPr/>
          <p:nvPr/>
        </p:nvSpPr>
        <p:spPr>
          <a:xfrm>
            <a:off x="9190832" y="3156205"/>
            <a:ext cx="12314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>
                <a:solidFill>
                  <a:srgbClr val="0000FF"/>
                </a:solidFill>
              </a:rPr>
              <a:t>dragged</a:t>
            </a:r>
            <a:endParaRPr lang="en-GB" sz="2400" dirty="0"/>
          </a:p>
        </p:txBody>
      </p:sp>
      <p:cxnSp>
        <p:nvCxnSpPr>
          <p:cNvPr id="15" name="Straight Arrow Connector 14"/>
          <p:cNvCxnSpPr>
            <a:cxnSpLocks/>
            <a:stCxn id="11" idx="2"/>
          </p:cNvCxnSpPr>
          <p:nvPr/>
        </p:nvCxnSpPr>
        <p:spPr>
          <a:xfrm flipH="1">
            <a:off x="11083908" y="2764631"/>
            <a:ext cx="170250" cy="322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C81AFC2-2E12-5645-BFA4-DEFFE2CB3B78}"/>
              </a:ext>
            </a:extLst>
          </p:cNvPr>
          <p:cNvPicPr>
            <a:picLocks noChangeAspect="1"/>
          </p:cNvPicPr>
          <p:nvPr>
            <a:audioFile r:link="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7734" y="19075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821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uild="p"/>
      <p:bldP spid="8" grpId="0" build="p"/>
      <p:bldP spid="9" grpId="0" animBg="1"/>
      <p:bldP spid="10" grpId="0" build="p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/>
              <a:t>Active Voice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422160" y="2374651"/>
            <a:ext cx="73004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i="1" dirty="0">
                <a:solidFill>
                  <a:srgbClr val="FF0000"/>
                </a:solidFill>
                <a:latin typeface="+mj-lt"/>
              </a:rPr>
              <a:t>Max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i="1" dirty="0">
                <a:solidFill>
                  <a:srgbClr val="0000FF"/>
                </a:solidFill>
                <a:latin typeface="+mj-lt"/>
              </a:rPr>
              <a:t>pulled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i="1" dirty="0">
                <a:solidFill>
                  <a:srgbClr val="00B050"/>
                </a:solidFill>
                <a:latin typeface="+mj-lt"/>
              </a:rPr>
              <a:t>the cart</a:t>
            </a:r>
            <a:r>
              <a:rPr lang="en-GB" sz="2800" i="1" dirty="0">
                <a:latin typeface="+mj-lt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GB" sz="2800" i="1" dirty="0">
                <a:solidFill>
                  <a:srgbClr val="FF0000"/>
                </a:solidFill>
                <a:latin typeface="+mj-lt"/>
              </a:rPr>
              <a:t>The dog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i="1" dirty="0">
                <a:solidFill>
                  <a:srgbClr val="0000FF"/>
                </a:solidFill>
                <a:latin typeface="+mj-lt"/>
              </a:rPr>
              <a:t>ate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i="1" dirty="0">
                <a:solidFill>
                  <a:srgbClr val="00B050"/>
                </a:solidFill>
                <a:latin typeface="+mj-lt"/>
              </a:rPr>
              <a:t>the sandwich</a:t>
            </a:r>
            <a:r>
              <a:rPr lang="en-GB" sz="2800" i="1" dirty="0">
                <a:latin typeface="+mj-lt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en-GB" sz="2800" i="1" dirty="0">
                <a:solidFill>
                  <a:srgbClr val="FF0000"/>
                </a:solidFill>
                <a:latin typeface="+mj-lt"/>
              </a:rPr>
              <a:t>The dog </a:t>
            </a:r>
            <a:r>
              <a:rPr lang="en-GB" sz="2800" i="1" dirty="0">
                <a:solidFill>
                  <a:srgbClr val="0000FF"/>
                </a:solidFill>
                <a:latin typeface="+mj-lt"/>
              </a:rPr>
              <a:t>chased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i="1" dirty="0">
                <a:solidFill>
                  <a:srgbClr val="00B050"/>
                </a:solidFill>
                <a:latin typeface="+mj-lt"/>
              </a:rPr>
              <a:t>the cat</a:t>
            </a:r>
            <a:r>
              <a:rPr lang="en-GB" sz="2800" i="1" dirty="0">
                <a:latin typeface="+mj-lt"/>
              </a:rPr>
              <a:t>.</a:t>
            </a:r>
          </a:p>
        </p:txBody>
      </p:sp>
      <p:sp>
        <p:nvSpPr>
          <p:cNvPr id="3" name="Callout: Line 2"/>
          <p:cNvSpPr/>
          <p:nvPr/>
        </p:nvSpPr>
        <p:spPr>
          <a:xfrm>
            <a:off x="902045" y="2243032"/>
            <a:ext cx="2711309" cy="647122"/>
          </a:xfrm>
          <a:prstGeom prst="borderCallout1">
            <a:avLst>
              <a:gd name="adj1" fmla="val 51443"/>
              <a:gd name="adj2" fmla="val 100052"/>
              <a:gd name="adj3" fmla="val 77244"/>
              <a:gd name="adj4" fmla="val 13638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Max</a:t>
            </a:r>
            <a:r>
              <a:rPr lang="en-GB" dirty="0"/>
              <a:t> was doing the </a:t>
            </a:r>
            <a:r>
              <a:rPr lang="en-GB" i="1" dirty="0">
                <a:solidFill>
                  <a:srgbClr val="0000FF"/>
                </a:solidFill>
              </a:rPr>
              <a:t>pulling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1" name="Callout: Line 10"/>
          <p:cNvSpPr/>
          <p:nvPr/>
        </p:nvSpPr>
        <p:spPr>
          <a:xfrm>
            <a:off x="902044" y="3104015"/>
            <a:ext cx="2711309" cy="647122"/>
          </a:xfrm>
          <a:prstGeom prst="borderCallout1">
            <a:avLst>
              <a:gd name="adj1" fmla="val 51443"/>
              <a:gd name="adj2" fmla="val 100052"/>
              <a:gd name="adj3" fmla="val 52174"/>
              <a:gd name="adj4" fmla="val 122246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The dog </a:t>
            </a:r>
            <a:r>
              <a:rPr lang="en-GB" dirty="0"/>
              <a:t>was doing the </a:t>
            </a:r>
            <a:r>
              <a:rPr lang="en-GB" i="1" dirty="0">
                <a:solidFill>
                  <a:srgbClr val="0000FF"/>
                </a:solidFill>
              </a:rPr>
              <a:t>eating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2" name="Callout: Line 11"/>
          <p:cNvSpPr/>
          <p:nvPr/>
        </p:nvSpPr>
        <p:spPr>
          <a:xfrm>
            <a:off x="902044" y="3915102"/>
            <a:ext cx="2711309" cy="647122"/>
          </a:xfrm>
          <a:prstGeom prst="borderCallout1">
            <a:avLst>
              <a:gd name="adj1" fmla="val 56001"/>
              <a:gd name="adj2" fmla="val 99812"/>
              <a:gd name="adj3" fmla="val 29383"/>
              <a:gd name="adj4" fmla="val 12279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The dog</a:t>
            </a:r>
            <a:r>
              <a:rPr lang="en-GB" dirty="0"/>
              <a:t> was doing the </a:t>
            </a:r>
            <a:r>
              <a:rPr lang="en-GB" i="1" dirty="0">
                <a:solidFill>
                  <a:srgbClr val="0000FF"/>
                </a:solidFill>
              </a:rPr>
              <a:t>chasing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8858" y="5641924"/>
            <a:ext cx="3046603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GB" sz="2400" cap="all" dirty="0">
                <a:solidFill>
                  <a:srgbClr val="FF0000"/>
                </a:solidFill>
              </a:rPr>
              <a:t>subject</a:t>
            </a:r>
            <a:r>
              <a:rPr lang="en-GB" sz="2400" cap="al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400" cap="all" dirty="0">
                <a:solidFill>
                  <a:srgbClr val="0000FF"/>
                </a:solidFill>
              </a:rPr>
              <a:t>verb</a:t>
            </a:r>
            <a:r>
              <a:rPr lang="en-GB" sz="2400" cap="al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400" cap="all" dirty="0">
                <a:solidFill>
                  <a:srgbClr val="00B050"/>
                </a:solidFill>
              </a:rPr>
              <a:t>object</a:t>
            </a:r>
            <a:r>
              <a:rPr lang="en-GB" sz="2400" cap="al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GB" sz="2400" cap="al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9156897" y="4405976"/>
            <a:ext cx="2085830" cy="1676554"/>
          </a:xfrm>
          <a:prstGeom prst="rect">
            <a:avLst/>
          </a:prstGeom>
        </p:spPr>
      </p:pic>
      <p:sp>
        <p:nvSpPr>
          <p:cNvPr id="13" name="Speech Bubble: Rectangle with Corners Rounded 12"/>
          <p:cNvSpPr/>
          <p:nvPr/>
        </p:nvSpPr>
        <p:spPr>
          <a:xfrm>
            <a:off x="9288380" y="2374651"/>
            <a:ext cx="2133138" cy="1479795"/>
          </a:xfrm>
          <a:prstGeom prst="wedgeRoundRectCallout">
            <a:avLst>
              <a:gd name="adj1" fmla="val -38577"/>
              <a:gd name="adj2" fmla="val 7918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n w="0"/>
                <a:solidFill>
                  <a:schemeClr val="tx1"/>
                </a:solidFill>
              </a:rPr>
              <a:t>The </a:t>
            </a:r>
            <a:r>
              <a:rPr lang="en-GB" sz="2000" dirty="0">
                <a:ln w="0"/>
                <a:solidFill>
                  <a:srgbClr val="FF0000"/>
                </a:solidFill>
              </a:rPr>
              <a:t>subject</a:t>
            </a:r>
            <a:r>
              <a:rPr lang="en-GB" sz="2000" dirty="0">
                <a:ln w="0"/>
                <a:solidFill>
                  <a:schemeClr val="tx1"/>
                </a:solidFill>
              </a:rPr>
              <a:t> ‘acts’ out the </a:t>
            </a:r>
            <a:r>
              <a:rPr lang="en-GB" sz="2000" dirty="0">
                <a:ln w="0"/>
                <a:solidFill>
                  <a:srgbClr val="0000FF"/>
                </a:solidFill>
              </a:rPr>
              <a:t>verb</a:t>
            </a:r>
            <a:r>
              <a:rPr lang="en-GB" sz="2000" dirty="0">
                <a:ln w="0"/>
                <a:solidFill>
                  <a:schemeClr val="tx1"/>
                </a:solidFill>
              </a:rPr>
              <a:t> in the </a:t>
            </a:r>
            <a:r>
              <a:rPr lang="en-GB" sz="2000" b="1" dirty="0">
                <a:ln w="0"/>
                <a:solidFill>
                  <a:schemeClr val="tx1"/>
                </a:solidFill>
              </a:rPr>
              <a:t>active</a:t>
            </a:r>
            <a:r>
              <a:rPr lang="en-GB" sz="2000" dirty="0">
                <a:ln w="0"/>
                <a:solidFill>
                  <a:schemeClr val="tx1"/>
                </a:solidFill>
              </a:rPr>
              <a:t> </a:t>
            </a:r>
            <a:r>
              <a:rPr lang="en-GB" sz="2000" b="1" dirty="0">
                <a:ln w="0"/>
                <a:solidFill>
                  <a:schemeClr val="tx1"/>
                </a:solidFill>
              </a:rPr>
              <a:t>voice</a:t>
            </a:r>
            <a:r>
              <a:rPr lang="en-GB" sz="2000" i="1" dirty="0">
                <a:ln w="0"/>
                <a:solidFill>
                  <a:schemeClr val="tx1"/>
                </a:solidFill>
              </a:rPr>
              <a:t>.</a:t>
            </a:r>
            <a:r>
              <a:rPr lang="en-GB" sz="2000" dirty="0">
                <a:ln w="0"/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8363894" y="4275985"/>
            <a:ext cx="8161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n w="0"/>
                <a:solidFill>
                  <a:srgbClr val="FF0000"/>
                </a:solidFill>
              </a:rPr>
              <a:t>Max</a:t>
            </a:r>
            <a:endParaRPr lang="en-GB" sz="2400" dirty="0"/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8946091" y="4752000"/>
            <a:ext cx="253529" cy="208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 rot="3521750">
            <a:off x="9594830" y="4885365"/>
            <a:ext cx="819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i="1" dirty="0">
                <a:solidFill>
                  <a:srgbClr val="0000FF"/>
                </a:solidFill>
              </a:rPr>
              <a:t>pulled</a:t>
            </a:r>
            <a:endParaRPr lang="en-GB" sz="2000" dirty="0"/>
          </a:p>
        </p:txBody>
      </p:sp>
      <p:sp>
        <p:nvSpPr>
          <p:cNvPr id="17" name="Rectangle 16"/>
          <p:cNvSpPr/>
          <p:nvPr/>
        </p:nvSpPr>
        <p:spPr>
          <a:xfrm>
            <a:off x="10508960" y="6131728"/>
            <a:ext cx="9125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i="1" dirty="0">
                <a:solidFill>
                  <a:srgbClr val="00B050"/>
                </a:solidFill>
              </a:rPr>
              <a:t>the cart</a:t>
            </a:r>
            <a:endParaRPr lang="en-GB" dirty="0"/>
          </a:p>
        </p:txBody>
      </p:sp>
      <p:sp>
        <p:nvSpPr>
          <p:cNvPr id="15" name="Rectangle: Rounded Corners 14"/>
          <p:cNvSpPr/>
          <p:nvPr/>
        </p:nvSpPr>
        <p:spPr>
          <a:xfrm>
            <a:off x="9424218" y="596628"/>
            <a:ext cx="2104085" cy="978793"/>
          </a:xfrm>
          <a:prstGeom prst="round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n w="0"/>
                <a:solidFill>
                  <a:schemeClr val="tx1"/>
                </a:solidFill>
              </a:rPr>
              <a:t>Active voice </a:t>
            </a:r>
            <a:r>
              <a:rPr lang="en-GB" sz="2000" dirty="0">
                <a:ln w="0"/>
                <a:solidFill>
                  <a:schemeClr val="tx1"/>
                </a:solidFill>
              </a:rPr>
              <a:t>is when the </a:t>
            </a:r>
            <a:r>
              <a:rPr lang="en-GB" sz="2000" dirty="0">
                <a:ln w="0"/>
                <a:solidFill>
                  <a:srgbClr val="FF0000"/>
                </a:solidFill>
              </a:rPr>
              <a:t>subject</a:t>
            </a:r>
            <a:r>
              <a:rPr lang="en-GB" sz="2000" dirty="0">
                <a:ln w="0"/>
                <a:solidFill>
                  <a:schemeClr val="tx1"/>
                </a:solidFill>
              </a:rPr>
              <a:t> ‘does’ the </a:t>
            </a:r>
            <a:r>
              <a:rPr lang="en-GB" sz="2000" dirty="0">
                <a:ln w="0"/>
                <a:solidFill>
                  <a:srgbClr val="0000FF"/>
                </a:solidFill>
              </a:rPr>
              <a:t>verb</a:t>
            </a:r>
            <a:r>
              <a:rPr lang="en-GB" sz="2000" dirty="0">
                <a:ln w="0"/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Online Media 7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3176935-B98F-4644-A493-422289999083}"/>
              </a:ext>
            </a:extLst>
          </p:cNvPr>
          <p:cNvPicPr>
            <a:picLocks noChangeAspect="1"/>
          </p:cNvPicPr>
          <p:nvPr>
            <a:audioFile r:link="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1298" y="8606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839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3" grpId="0" animBg="1"/>
      <p:bldP spid="11" grpId="0" animBg="1"/>
      <p:bldP spid="12" grpId="0" animBg="1"/>
      <p:bldP spid="13" grpId="0" animBg="1"/>
      <p:bldP spid="6" grpId="0"/>
      <p:bldP spid="16" grpId="0"/>
      <p:bldP spid="17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554882"/>
            <a:ext cx="10573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/>
              <a:t>Passive Voice</a:t>
            </a:r>
          </a:p>
          <a:p>
            <a:pPr lvl="0" algn="ctr"/>
            <a:r>
              <a:rPr lang="en-GB" sz="2400" b="1" dirty="0"/>
              <a:t>Passive voice </a:t>
            </a:r>
            <a:r>
              <a:rPr lang="en-GB" sz="2400" dirty="0"/>
              <a:t>changes the emphasis of a sentence.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409050" y="2379908"/>
            <a:ext cx="7300452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The glass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was broken </a:t>
            </a:r>
            <a:r>
              <a:rPr lang="en-GB" sz="2400" i="1" dirty="0">
                <a:latin typeface="+mj-lt"/>
              </a:rPr>
              <a:t>by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dog</a:t>
            </a:r>
            <a:r>
              <a:rPr lang="en-GB" sz="2400" i="1" dirty="0">
                <a:latin typeface="+mj-lt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The pie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was eaten </a:t>
            </a:r>
            <a:r>
              <a:rPr lang="en-GB" sz="2400" i="1" dirty="0">
                <a:latin typeface="+mj-lt"/>
              </a:rPr>
              <a:t>by</a:t>
            </a:r>
            <a:r>
              <a:rPr lang="en-GB" sz="24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dog</a:t>
            </a:r>
            <a:r>
              <a:rPr lang="en-GB" sz="2400" i="1" dirty="0">
                <a:latin typeface="+mj-lt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The cat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was chased </a:t>
            </a:r>
            <a:r>
              <a:rPr lang="en-GB" sz="2400" i="1" dirty="0">
                <a:latin typeface="+mj-lt"/>
              </a:rPr>
              <a:t>by</a:t>
            </a:r>
            <a:r>
              <a:rPr lang="en-GB" sz="24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dog</a:t>
            </a:r>
            <a:r>
              <a:rPr lang="en-GB" sz="2400" i="1" dirty="0">
                <a:latin typeface="+mj-lt"/>
              </a:rPr>
              <a:t>.</a:t>
            </a:r>
          </a:p>
        </p:txBody>
      </p:sp>
      <p:sp>
        <p:nvSpPr>
          <p:cNvPr id="3" name="Callout: Line 2"/>
          <p:cNvSpPr/>
          <p:nvPr/>
        </p:nvSpPr>
        <p:spPr>
          <a:xfrm>
            <a:off x="641401" y="2111898"/>
            <a:ext cx="2934937" cy="705355"/>
          </a:xfrm>
          <a:prstGeom prst="borderCallout1">
            <a:avLst>
              <a:gd name="adj1" fmla="val 51443"/>
              <a:gd name="adj2" fmla="val 100052"/>
              <a:gd name="adj3" fmla="val 80431"/>
              <a:gd name="adj4" fmla="val 111812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the glass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Callout: Line 10"/>
          <p:cNvSpPr/>
          <p:nvPr/>
        </p:nvSpPr>
        <p:spPr>
          <a:xfrm>
            <a:off x="641399" y="2986089"/>
            <a:ext cx="2934939" cy="642252"/>
          </a:xfrm>
          <a:prstGeom prst="borderCallout1">
            <a:avLst>
              <a:gd name="adj1" fmla="val 51443"/>
              <a:gd name="adj2" fmla="val 100052"/>
              <a:gd name="adj3" fmla="val 51912"/>
              <a:gd name="adj4" fmla="val 125701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the pie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2" name="Callout: Line 11"/>
          <p:cNvSpPr/>
          <p:nvPr/>
        </p:nvSpPr>
        <p:spPr>
          <a:xfrm>
            <a:off x="641400" y="3795898"/>
            <a:ext cx="2934938" cy="665834"/>
          </a:xfrm>
          <a:prstGeom prst="borderCallout1">
            <a:avLst>
              <a:gd name="adj1" fmla="val 53722"/>
              <a:gd name="adj2" fmla="val 100027"/>
              <a:gd name="adj3" fmla="val 17194"/>
              <a:gd name="adj4" fmla="val 114342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the cat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Callout: Line 7"/>
          <p:cNvSpPr/>
          <p:nvPr/>
        </p:nvSpPr>
        <p:spPr>
          <a:xfrm>
            <a:off x="8784687" y="2170132"/>
            <a:ext cx="2711309" cy="647122"/>
          </a:xfrm>
          <a:prstGeom prst="borderCallout1">
            <a:avLst>
              <a:gd name="adj1" fmla="val 46885"/>
              <a:gd name="adj2" fmla="val -36"/>
              <a:gd name="adj3" fmla="val 81516"/>
              <a:gd name="adj4" fmla="val -21381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 </a:t>
            </a:r>
            <a:r>
              <a:rPr lang="en-GB" dirty="0">
                <a:solidFill>
                  <a:srgbClr val="0000FF"/>
                </a:solidFill>
              </a:rPr>
              <a:t>verb </a:t>
            </a:r>
            <a:r>
              <a:rPr lang="en-GB" i="1" dirty="0">
                <a:solidFill>
                  <a:srgbClr val="0000FF"/>
                </a:solidFill>
              </a:rPr>
              <a:t>to drop </a:t>
            </a:r>
            <a:r>
              <a:rPr lang="en-GB" dirty="0">
                <a:solidFill>
                  <a:schemeClr val="tx1"/>
                </a:solidFill>
              </a:rPr>
              <a:t>happened to </a:t>
            </a:r>
            <a:r>
              <a:rPr lang="en-GB" dirty="0">
                <a:solidFill>
                  <a:srgbClr val="FF0000"/>
                </a:solidFill>
              </a:rPr>
              <a:t>the glass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Callout: Line 8"/>
          <p:cNvSpPr/>
          <p:nvPr/>
        </p:nvSpPr>
        <p:spPr>
          <a:xfrm>
            <a:off x="8784686" y="2981219"/>
            <a:ext cx="2711309" cy="647122"/>
          </a:xfrm>
          <a:prstGeom prst="borderCallout1">
            <a:avLst>
              <a:gd name="adj1" fmla="val 56001"/>
              <a:gd name="adj2" fmla="val 508"/>
              <a:gd name="adj3" fmla="val 55791"/>
              <a:gd name="adj4" fmla="val -32321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 </a:t>
            </a:r>
            <a:r>
              <a:rPr lang="en-GB" dirty="0">
                <a:solidFill>
                  <a:srgbClr val="0000FF"/>
                </a:solidFill>
              </a:rPr>
              <a:t>verb </a:t>
            </a:r>
            <a:r>
              <a:rPr lang="en-GB" i="1" dirty="0">
                <a:solidFill>
                  <a:srgbClr val="0000FF"/>
                </a:solidFill>
              </a:rPr>
              <a:t>to eat </a:t>
            </a:r>
            <a:r>
              <a:rPr lang="en-GB" dirty="0">
                <a:solidFill>
                  <a:schemeClr val="tx1"/>
                </a:solidFill>
              </a:rPr>
              <a:t>happened to </a:t>
            </a:r>
            <a:r>
              <a:rPr lang="en-GB" dirty="0">
                <a:solidFill>
                  <a:srgbClr val="FF0000"/>
                </a:solidFill>
              </a:rPr>
              <a:t>the pie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3" name="Callout: Line 12"/>
          <p:cNvSpPr/>
          <p:nvPr/>
        </p:nvSpPr>
        <p:spPr>
          <a:xfrm>
            <a:off x="8803529" y="3792306"/>
            <a:ext cx="2692466" cy="647122"/>
          </a:xfrm>
          <a:prstGeom prst="borderCallout1">
            <a:avLst>
              <a:gd name="adj1" fmla="val 53722"/>
              <a:gd name="adj2" fmla="val 206"/>
              <a:gd name="adj3" fmla="val 21501"/>
              <a:gd name="adj4" fmla="val -221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 </a:t>
            </a:r>
            <a:r>
              <a:rPr lang="en-GB" dirty="0">
                <a:solidFill>
                  <a:srgbClr val="0000FF"/>
                </a:solidFill>
              </a:rPr>
              <a:t>verb </a:t>
            </a:r>
            <a:r>
              <a:rPr lang="en-GB" i="1" dirty="0">
                <a:solidFill>
                  <a:srgbClr val="0000FF"/>
                </a:solidFill>
              </a:rPr>
              <a:t>to chase </a:t>
            </a:r>
            <a:r>
              <a:rPr lang="en-GB" dirty="0">
                <a:solidFill>
                  <a:schemeClr val="tx1"/>
                </a:solidFill>
              </a:rPr>
              <a:t>happened to </a:t>
            </a:r>
            <a:r>
              <a:rPr lang="en-GB" dirty="0">
                <a:solidFill>
                  <a:srgbClr val="FF0000"/>
                </a:solidFill>
              </a:rPr>
              <a:t>the cat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9556955" y="585610"/>
            <a:ext cx="1939040" cy="1409542"/>
          </a:xfrm>
          <a:prstGeom prst="round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n w="0"/>
                <a:solidFill>
                  <a:schemeClr val="tx1"/>
                </a:solidFill>
              </a:rPr>
              <a:t>Passive voice </a:t>
            </a:r>
            <a:r>
              <a:rPr lang="en-GB" sz="2000" dirty="0">
                <a:ln w="0"/>
                <a:solidFill>
                  <a:schemeClr val="tx1"/>
                </a:solidFill>
              </a:rPr>
              <a:t>is when the </a:t>
            </a:r>
            <a:r>
              <a:rPr lang="en-GB" sz="2000" dirty="0">
                <a:ln w="0"/>
                <a:solidFill>
                  <a:srgbClr val="0000FF"/>
                </a:solidFill>
              </a:rPr>
              <a:t>verb </a:t>
            </a:r>
            <a:r>
              <a:rPr lang="en-GB" sz="2000" dirty="0">
                <a:ln w="0"/>
                <a:solidFill>
                  <a:schemeClr val="tx1"/>
                </a:solidFill>
              </a:rPr>
              <a:t>is done to the </a:t>
            </a:r>
            <a:r>
              <a:rPr lang="en-GB" sz="2000" dirty="0">
                <a:ln w="0"/>
                <a:solidFill>
                  <a:srgbClr val="FF0000"/>
                </a:solidFill>
              </a:rPr>
              <a:t>subject</a:t>
            </a:r>
            <a:r>
              <a:rPr lang="en-GB" sz="2000" dirty="0">
                <a:ln w="0"/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1C0E866-EB8E-E342-BB03-DC7AC8D41D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017480" y="4625572"/>
            <a:ext cx="1451402" cy="104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E37D14F-E81A-2847-BDFA-4C8B7EF5DF3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3576338" y="4644373"/>
            <a:ext cx="811667" cy="10061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CD0DDB3-F323-E74F-A558-BB6E5A75245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6595375" y="4371246"/>
            <a:ext cx="1492006" cy="1417583"/>
          </a:xfrm>
          <a:prstGeom prst="rect">
            <a:avLst/>
          </a:prstGeom>
        </p:spPr>
      </p:pic>
      <p:pic>
        <p:nvPicPr>
          <p:cNvPr id="6" name="Online Media 5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576A801-F4BE-B742-B62E-BE4C1FC5CCD8}"/>
              </a:ext>
            </a:extLst>
          </p:cNvPr>
          <p:cNvPicPr>
            <a:picLocks noChangeAspect="1"/>
          </p:cNvPicPr>
          <p:nvPr>
            <a:audioFile r:link="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11111" y="9123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31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build="p"/>
      <p:bldP spid="3" grpId="0" animBg="1"/>
      <p:bldP spid="3" grpId="1" animBg="1"/>
      <p:bldP spid="11" grpId="0" animBg="1"/>
      <p:bldP spid="11" grpId="1" animBg="1"/>
      <p:bldP spid="12" grpId="0" animBg="1"/>
      <p:bldP spid="12" grpId="1" animBg="1"/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811269" y="4696892"/>
            <a:ext cx="55687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horn </a:t>
            </a:r>
            <a:r>
              <a:rPr lang="en-GB" sz="2400" i="1" u="sng" dirty="0">
                <a:solidFill>
                  <a:srgbClr val="0000FF"/>
                </a:solidFill>
                <a:latin typeface="+mj-lt"/>
              </a:rPr>
              <a:t>was</a:t>
            </a:r>
            <a:r>
              <a:rPr lang="en-GB" sz="2400" i="1" dirty="0">
                <a:latin typeface="+mj-lt"/>
              </a:rPr>
              <a:t> pressed</a:t>
            </a:r>
            <a:r>
              <a:rPr lang="en-GB" sz="2400" i="1" dirty="0"/>
              <a:t> </a:t>
            </a:r>
            <a:r>
              <a:rPr lang="en-GB" sz="2400" i="1" dirty="0">
                <a:latin typeface="+mj-lt"/>
              </a:rPr>
              <a:t>by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angry driver</a:t>
            </a:r>
            <a:r>
              <a:rPr lang="en-GB" sz="2400" i="1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children </a:t>
            </a:r>
            <a:r>
              <a:rPr lang="en-GB" sz="2400" i="1" u="sng" dirty="0">
                <a:solidFill>
                  <a:srgbClr val="0000FF"/>
                </a:solidFill>
                <a:latin typeface="+mj-lt"/>
              </a:rPr>
              <a:t>were</a:t>
            </a:r>
            <a:r>
              <a:rPr lang="en-GB" sz="2400" i="1" dirty="0">
                <a:latin typeface="+mj-lt"/>
              </a:rPr>
              <a:t> scared</a:t>
            </a:r>
            <a:r>
              <a:rPr lang="en-GB" sz="2400" i="1" dirty="0"/>
              <a:t> </a:t>
            </a:r>
            <a:r>
              <a:rPr lang="en-GB" sz="2400" i="1" dirty="0">
                <a:latin typeface="+mj-lt"/>
              </a:rPr>
              <a:t>by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thunder</a:t>
            </a:r>
            <a:r>
              <a:rPr lang="en-GB" sz="2400" i="1" dirty="0"/>
              <a:t>.</a:t>
            </a:r>
            <a:endParaRPr lang="en-GB" sz="2400" i="1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1269" y="4696892"/>
            <a:ext cx="6096000" cy="11430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The horn </a:t>
            </a:r>
            <a:r>
              <a:rPr lang="en-GB" sz="2400" i="1" u="sng" dirty="0">
                <a:solidFill>
                  <a:srgbClr val="0000FF"/>
                </a:solidFill>
                <a:latin typeface="Calibri Light"/>
              </a:rPr>
              <a:t>was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pressed.</a:t>
            </a:r>
          </a:p>
          <a:p>
            <a:pPr lvl="0">
              <a:lnSpc>
                <a:spcPct val="150000"/>
              </a:lnSpc>
            </a:pP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The </a:t>
            </a:r>
            <a:r>
              <a:rPr lang="en-GB" sz="2400" i="1">
                <a:solidFill>
                  <a:prstClr val="black"/>
                </a:solidFill>
                <a:latin typeface="Calibri Light"/>
              </a:rPr>
              <a:t>dog </a:t>
            </a:r>
            <a:r>
              <a:rPr lang="en-GB" sz="2400" i="1" u="sng">
                <a:solidFill>
                  <a:srgbClr val="0000FF"/>
                </a:solidFill>
                <a:latin typeface="Calibri Light"/>
              </a:rPr>
              <a:t>was</a:t>
            </a:r>
            <a:r>
              <a:rPr lang="en-GB" sz="2400" i="1">
                <a:solidFill>
                  <a:prstClr val="black"/>
                </a:solidFill>
                <a:latin typeface="Calibri Light"/>
              </a:rPr>
              <a:t> 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scared.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638312" y="925921"/>
            <a:ext cx="10573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/>
              <a:t>Passive Voice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912536" y="2012777"/>
            <a:ext cx="8329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horn </a:t>
            </a:r>
            <a:r>
              <a:rPr lang="en-GB" sz="2400" i="1" u="sng" dirty="0">
                <a:solidFill>
                  <a:srgbClr val="0000FF"/>
                </a:solidFill>
                <a:latin typeface="+mj-lt"/>
              </a:rPr>
              <a:t>was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pressed</a:t>
            </a:r>
            <a:r>
              <a:rPr lang="en-GB" sz="2400" i="1" dirty="0">
                <a:latin typeface="+mj-lt"/>
              </a:rPr>
              <a:t> by the angry driver.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A secret </a:t>
            </a:r>
            <a:r>
              <a:rPr lang="en-GB" sz="2400" i="1" u="sng" dirty="0">
                <a:solidFill>
                  <a:srgbClr val="0000FF"/>
                </a:solidFill>
                <a:latin typeface="+mj-lt"/>
              </a:rPr>
              <a:t>was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revealed</a:t>
            </a:r>
            <a:r>
              <a:rPr lang="en-GB" sz="2400" i="1" dirty="0">
                <a:latin typeface="+mj-lt"/>
              </a:rPr>
              <a:t> when we opened the door.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dog </a:t>
            </a:r>
            <a:r>
              <a:rPr lang="en-GB" sz="2400" i="1" u="sng" dirty="0">
                <a:solidFill>
                  <a:srgbClr val="0000FF"/>
                </a:solidFill>
                <a:latin typeface="+mj-lt"/>
              </a:rPr>
              <a:t>was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scared</a:t>
            </a:r>
            <a:r>
              <a:rPr lang="en-GB" sz="2400" i="1" dirty="0">
                <a:latin typeface="+mj-lt"/>
              </a:rPr>
              <a:t> by the clown.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49376" y="4154015"/>
            <a:ext cx="939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400" dirty="0"/>
              <a:t>Sometimes the </a:t>
            </a:r>
            <a:r>
              <a:rPr lang="en-GB" sz="2400" dirty="0">
                <a:solidFill>
                  <a:srgbClr val="00B050"/>
                </a:solidFill>
              </a:rPr>
              <a:t>person doing the action</a:t>
            </a:r>
            <a:r>
              <a:rPr lang="en-GB" sz="2400" dirty="0"/>
              <a:t> is not included in the sentence.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638312" y="604309"/>
            <a:ext cx="2731881" cy="1021556"/>
          </a:xfrm>
          <a:prstGeom prst="roundRect">
            <a:avLst/>
          </a:prstGeom>
          <a:solidFill>
            <a:srgbClr val="C5E0B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GB" dirty="0"/>
              <a:t>We use </a:t>
            </a:r>
            <a:r>
              <a:rPr lang="en-GB" u="sng" dirty="0">
                <a:solidFill>
                  <a:srgbClr val="0000FF"/>
                </a:solidFill>
              </a:rPr>
              <a:t>is</a:t>
            </a:r>
            <a:r>
              <a:rPr lang="en-GB" dirty="0"/>
              <a:t>, </a:t>
            </a:r>
            <a:r>
              <a:rPr lang="en-GB" u="sng" dirty="0">
                <a:solidFill>
                  <a:srgbClr val="0000FF"/>
                </a:solidFill>
              </a:rPr>
              <a:t>are</a:t>
            </a:r>
            <a:r>
              <a:rPr lang="en-GB" dirty="0"/>
              <a:t>, </a:t>
            </a:r>
            <a:r>
              <a:rPr lang="en-GB" u="sng" dirty="0">
                <a:solidFill>
                  <a:srgbClr val="0000FF"/>
                </a:solidFill>
              </a:rPr>
              <a:t>was</a:t>
            </a:r>
            <a:r>
              <a:rPr lang="en-GB" dirty="0"/>
              <a:t>, </a:t>
            </a:r>
            <a:r>
              <a:rPr lang="en-GB" u="sng" dirty="0">
                <a:solidFill>
                  <a:srgbClr val="0000FF"/>
                </a:solidFill>
              </a:rPr>
              <a:t>were</a:t>
            </a:r>
            <a:r>
              <a:rPr lang="en-GB" dirty="0"/>
              <a:t>, to form verbs for </a:t>
            </a:r>
            <a:r>
              <a:rPr lang="en-GB" b="1" dirty="0"/>
              <a:t>passive voice </a:t>
            </a:r>
            <a:r>
              <a:rPr lang="en-GB" dirty="0"/>
              <a:t>(</a:t>
            </a:r>
            <a:r>
              <a:rPr lang="en-GB" u="sng" dirty="0">
                <a:solidFill>
                  <a:srgbClr val="0000FF"/>
                </a:solidFill>
              </a:rPr>
              <a:t>auxiliary verbs</a:t>
            </a:r>
            <a:r>
              <a:rPr lang="en-GB" dirty="0">
                <a:solidFill>
                  <a:srgbClr val="0000FF"/>
                </a:solidFill>
              </a:rPr>
              <a:t>)</a:t>
            </a:r>
            <a:endParaRPr lang="en-GB" dirty="0"/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8251EBD-D271-AF4E-B69A-309C3FC3338B}"/>
              </a:ext>
            </a:extLst>
          </p:cNvPr>
          <p:cNvPicPr>
            <a:picLocks noChangeAspect="1"/>
          </p:cNvPicPr>
          <p:nvPr>
            <a:audioFile r:link="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9376" y="2322689"/>
            <a:ext cx="812800" cy="812800"/>
          </a:xfrm>
          <a:prstGeom prst="rect">
            <a:avLst/>
          </a:prstGeom>
        </p:spPr>
      </p:pic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332C35E-71C7-1649-ABD2-BE24DA7740EC}"/>
              </a:ext>
            </a:extLst>
          </p:cNvPr>
          <p:cNvPicPr>
            <a:picLocks noChangeAspect="1"/>
          </p:cNvPicPr>
          <p:nvPr>
            <a:audioFile r:link="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1212" y="48561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785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  <p:bldP spid="5" grpId="0" animBg="1"/>
      <p:bldP spid="10" grpId="0" uiExpand="1" build="p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453140" y="1590052"/>
            <a:ext cx="7300452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dog found a bone.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A bone was found by the dog.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carpet was chewed by the dog.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dog chewed the carpet.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toys were hidden by the dog.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dog hid the toys.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5610" y="830492"/>
            <a:ext cx="10573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>
                <a:solidFill>
                  <a:srgbClr val="0000FF"/>
                </a:solidFill>
              </a:rPr>
              <a:t>Active and Passive Voice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615044" y="574389"/>
            <a:ext cx="1838095" cy="1123712"/>
          </a:xfrm>
          <a:prstGeom prst="round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cap="all" dirty="0"/>
              <a:t>Active: </a:t>
            </a:r>
            <a:r>
              <a:rPr lang="en-GB" sz="2000" cap="all" dirty="0">
                <a:solidFill>
                  <a:srgbClr val="FF0000"/>
                </a:solidFill>
              </a:rPr>
              <a:t>subject</a:t>
            </a:r>
            <a:r>
              <a:rPr lang="en-GB" sz="2000" cap="all" dirty="0"/>
              <a:t> does the </a:t>
            </a:r>
            <a:r>
              <a:rPr lang="en-GB" sz="2000" cap="all" dirty="0">
                <a:solidFill>
                  <a:srgbClr val="0000FF"/>
                </a:solidFill>
              </a:rPr>
              <a:t>verb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9555103" y="574389"/>
            <a:ext cx="1974628" cy="1123712"/>
          </a:xfrm>
          <a:prstGeom prst="round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cap="all" dirty="0"/>
              <a:t>Passive: </a:t>
            </a:r>
            <a:r>
              <a:rPr lang="en-GB" sz="2000" cap="all" dirty="0">
                <a:solidFill>
                  <a:srgbClr val="0000FF"/>
                </a:solidFill>
              </a:rPr>
              <a:t>verb</a:t>
            </a:r>
            <a:r>
              <a:rPr lang="en-GB" sz="2000" cap="all" dirty="0"/>
              <a:t> done to the </a:t>
            </a:r>
            <a:r>
              <a:rPr lang="en-GB" sz="2000" cap="all" dirty="0">
                <a:solidFill>
                  <a:srgbClr val="FF0000"/>
                </a:solidFill>
              </a:rPr>
              <a:t>subject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5045" y="5673599"/>
            <a:ext cx="10260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chemeClr val="accent5">
                    <a:lumMod val="75000"/>
                  </a:schemeClr>
                </a:solidFill>
              </a:rPr>
              <a:t>Which of these have an </a:t>
            </a:r>
            <a:r>
              <a:rPr lang="en-GB" sz="2800" b="1" i="1" dirty="0">
                <a:solidFill>
                  <a:schemeClr val="accent5">
                    <a:lumMod val="75000"/>
                  </a:schemeClr>
                </a:solidFill>
              </a:rPr>
              <a:t>active voice </a:t>
            </a:r>
            <a:r>
              <a:rPr lang="en-GB" sz="2800" i="1" dirty="0">
                <a:solidFill>
                  <a:schemeClr val="accent5">
                    <a:lumMod val="75000"/>
                  </a:schemeClr>
                </a:solidFill>
              </a:rPr>
              <a:t>and which have a </a:t>
            </a:r>
            <a:r>
              <a:rPr lang="en-GB" sz="2800" b="1" i="1" dirty="0">
                <a:solidFill>
                  <a:schemeClr val="accent5">
                    <a:lumMod val="75000"/>
                  </a:schemeClr>
                </a:solidFill>
              </a:rPr>
              <a:t>passive voice</a:t>
            </a:r>
            <a:r>
              <a:rPr lang="en-GB" sz="2800" i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8" name="Rounded Rectangular Callout 2"/>
          <p:cNvSpPr/>
          <p:nvPr/>
        </p:nvSpPr>
        <p:spPr>
          <a:xfrm>
            <a:off x="10007477" y="2201309"/>
            <a:ext cx="1386685" cy="466278"/>
          </a:xfrm>
          <a:prstGeom prst="roundRect">
            <a:avLst/>
          </a:prstGeom>
          <a:solidFill>
            <a:srgbClr val="C5E0B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00FF"/>
                </a:solidFill>
              </a:rPr>
              <a:t>ANSWERS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6916713" y="1698101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6916713" y="2278747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6916713" y="2859393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6916713" y="3407015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916713" y="4482835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6916713" y="3954637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</a:t>
            </a:r>
            <a:endParaRPr lang="en-GB" cap="all" dirty="0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2F2EE8-4BA1-914D-B1B0-569C7374667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9861971" y="3148068"/>
            <a:ext cx="1276759" cy="2201309"/>
          </a:xfrm>
          <a:prstGeom prst="rect">
            <a:avLst/>
          </a:prstGeom>
        </p:spPr>
      </p:pic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4556C31-2799-C44E-BDD7-DE345A1750CD}"/>
              </a:ext>
            </a:extLst>
          </p:cNvPr>
          <p:cNvPicPr>
            <a:picLocks noChangeAspect="1"/>
          </p:cNvPicPr>
          <p:nvPr>
            <a:audioFile r:link="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775" y="20766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146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build="p"/>
      <p:bldP spid="14" grpId="0" animBg="1"/>
      <p:bldP spid="15" grpId="0" animBg="1"/>
      <p:bldP spid="16" grpId="0" build="p"/>
      <p:bldP spid="8" grpId="0" animBg="1"/>
      <p:bldP spid="12" grpId="0" animBg="1"/>
      <p:bldP spid="13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/>
              <a:t>Choosing Active and Passive Voice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85611" y="1723562"/>
            <a:ext cx="10573554" cy="3774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/>
              <a:t>You can </a:t>
            </a:r>
            <a:r>
              <a:rPr lang="en-GB" sz="2400" i="1" dirty="0"/>
              <a:t>change the </a:t>
            </a:r>
            <a:r>
              <a:rPr lang="en-GB" sz="2400" b="1" i="1" dirty="0"/>
              <a:t>emphasis</a:t>
            </a:r>
            <a:r>
              <a:rPr lang="en-GB" sz="2400" i="1" dirty="0"/>
              <a:t> </a:t>
            </a:r>
            <a:r>
              <a:rPr lang="en-GB" sz="2400" dirty="0"/>
              <a:t>of a sentence through the </a:t>
            </a:r>
            <a:r>
              <a:rPr lang="en-GB" sz="2400" b="1" dirty="0"/>
              <a:t>voice</a:t>
            </a:r>
            <a:r>
              <a:rPr lang="en-GB" sz="2400" dirty="0"/>
              <a:t> you use.</a:t>
            </a:r>
          </a:p>
          <a:p>
            <a:pPr algn="ctr">
              <a:lnSpc>
                <a:spcPct val="300000"/>
              </a:lnSpc>
            </a:pPr>
            <a:r>
              <a:rPr lang="en-GB" sz="2400" i="1" dirty="0">
                <a:latin typeface="+mj-lt"/>
              </a:rPr>
              <a:t>The dog chewed the carpet. </a:t>
            </a:r>
          </a:p>
          <a:p>
            <a:pPr algn="ctr">
              <a:lnSpc>
                <a:spcPct val="300000"/>
              </a:lnSpc>
            </a:pPr>
            <a:r>
              <a:rPr lang="en-GB" sz="2400" i="1" dirty="0">
                <a:latin typeface="+mj-lt"/>
              </a:rPr>
              <a:t>The carpet was chewed by the dog.</a:t>
            </a:r>
          </a:p>
          <a:p>
            <a:pPr algn="ctr">
              <a:lnSpc>
                <a:spcPct val="300000"/>
              </a:lnSpc>
            </a:pPr>
            <a:r>
              <a:rPr lang="en-GB" sz="2400" i="1" dirty="0">
                <a:latin typeface="+mj-lt"/>
              </a:rPr>
              <a:t>The carpet was chewed.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615044" y="574389"/>
            <a:ext cx="1729949" cy="1021556"/>
          </a:xfrm>
          <a:prstGeom prst="round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Active: </a:t>
            </a:r>
            <a:r>
              <a:rPr lang="en-GB" cap="all" dirty="0">
                <a:solidFill>
                  <a:srgbClr val="FF0000"/>
                </a:solidFill>
              </a:rPr>
              <a:t>subject</a:t>
            </a:r>
            <a:r>
              <a:rPr lang="en-GB" cap="all" dirty="0"/>
              <a:t> does the </a:t>
            </a:r>
            <a:r>
              <a:rPr lang="en-GB" cap="all" dirty="0">
                <a:solidFill>
                  <a:srgbClr val="0000FF"/>
                </a:solidFill>
              </a:rPr>
              <a:t>verb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9913523" y="574389"/>
            <a:ext cx="1574594" cy="1021556"/>
          </a:xfrm>
          <a:prstGeom prst="round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Passive: </a:t>
            </a:r>
          </a:p>
          <a:p>
            <a:pPr algn="ctr"/>
            <a:r>
              <a:rPr lang="en-GB" cap="all" dirty="0">
                <a:solidFill>
                  <a:srgbClr val="0000FF"/>
                </a:solidFill>
              </a:rPr>
              <a:t>verb</a:t>
            </a:r>
            <a:r>
              <a:rPr lang="en-GB" cap="all" dirty="0"/>
              <a:t> done to </a:t>
            </a:r>
            <a:r>
              <a:rPr lang="en-GB" cap="all" dirty="0">
                <a:solidFill>
                  <a:srgbClr val="FF0000"/>
                </a:solidFill>
              </a:rPr>
              <a:t>subject</a:t>
            </a:r>
          </a:p>
        </p:txBody>
      </p:sp>
      <p:sp>
        <p:nvSpPr>
          <p:cNvPr id="8" name="Rectangle 7"/>
          <p:cNvSpPr/>
          <p:nvPr/>
        </p:nvSpPr>
        <p:spPr>
          <a:xfrm>
            <a:off x="930444" y="2851418"/>
            <a:ext cx="2561074" cy="5807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emphasis on </a:t>
            </a:r>
            <a:r>
              <a:rPr lang="en-GB" dirty="0">
                <a:solidFill>
                  <a:srgbClr val="FF0000"/>
                </a:solidFill>
              </a:rPr>
              <a:t>the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dog</a:t>
            </a:r>
          </a:p>
        </p:txBody>
      </p:sp>
      <p:sp>
        <p:nvSpPr>
          <p:cNvPr id="9" name="Rectangle 8"/>
          <p:cNvSpPr/>
          <p:nvPr/>
        </p:nvSpPr>
        <p:spPr>
          <a:xfrm>
            <a:off x="930443" y="3862565"/>
            <a:ext cx="2561074" cy="5807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emphasis on </a:t>
            </a:r>
            <a:r>
              <a:rPr lang="en-GB" dirty="0">
                <a:solidFill>
                  <a:srgbClr val="FF0000"/>
                </a:solidFill>
              </a:rPr>
              <a:t>the carpet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0443" y="4875572"/>
            <a:ext cx="2727157" cy="6282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emphasis on </a:t>
            </a:r>
            <a:r>
              <a:rPr lang="en-GB" dirty="0">
                <a:solidFill>
                  <a:srgbClr val="FF0000"/>
                </a:solidFill>
              </a:rPr>
              <a:t>the carpet </a:t>
            </a:r>
            <a:r>
              <a:rPr lang="en-GB" dirty="0">
                <a:solidFill>
                  <a:schemeClr val="tx1"/>
                </a:solidFill>
              </a:rPr>
              <a:t>– dog off the hook!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41380" y="2358427"/>
            <a:ext cx="1814100" cy="181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865344" y="3862565"/>
            <a:ext cx="2096358" cy="104817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8865344" y="2684748"/>
            <a:ext cx="856172" cy="4079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8865344" y="2671529"/>
            <a:ext cx="387152" cy="11910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: Rounded Corners 17"/>
          <p:cNvSpPr/>
          <p:nvPr/>
        </p:nvSpPr>
        <p:spPr>
          <a:xfrm>
            <a:off x="8288594" y="2851418"/>
            <a:ext cx="1567350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8288594" y="3948617"/>
            <a:ext cx="1567350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8288594" y="5017667"/>
            <a:ext cx="1567350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</a:t>
            </a:r>
            <a:endParaRPr lang="en-GB" cap="all" dirty="0">
              <a:solidFill>
                <a:srgbClr val="0000FF"/>
              </a:solidFill>
            </a:endParaRPr>
          </a:p>
        </p:txBody>
      </p: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557E0CA-73E5-2844-8CA4-8A41F4634BAB}"/>
              </a:ext>
            </a:extLst>
          </p:cNvPr>
          <p:cNvPicPr>
            <a:picLocks noChangeAspect="1"/>
          </p:cNvPicPr>
          <p:nvPr>
            <a:audioFile r:link="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218" y="16713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999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uiExpand="1" build="p"/>
      <p:bldP spid="8" grpId="0" uiExpand="1" animBg="1"/>
      <p:bldP spid="9" grpId="0" uiExpand="1" animBg="1"/>
      <p:bldP spid="11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/>
              <a:t>Choosing passive voice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29867" y="1607874"/>
            <a:ext cx="10573554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Passive voice is sometimes used in </a:t>
            </a:r>
          </a:p>
          <a:p>
            <a:r>
              <a:rPr lang="en-GB" b="1" dirty="0"/>
              <a:t>formal</a:t>
            </a:r>
            <a:r>
              <a:rPr lang="en-GB" dirty="0"/>
              <a:t> or </a:t>
            </a:r>
            <a:r>
              <a:rPr lang="en-GB" b="1" dirty="0"/>
              <a:t>generalised</a:t>
            </a:r>
            <a:r>
              <a:rPr lang="en-GB" dirty="0"/>
              <a:t> writing...</a:t>
            </a:r>
          </a:p>
          <a:p>
            <a:endParaRPr lang="en-GB" dirty="0"/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Five portions of fruit should be eaten every day.</a:t>
            </a:r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Care must be taken when using power tools.</a:t>
            </a:r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The mixture was stirred.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5045" y="574389"/>
            <a:ext cx="1574594" cy="923330"/>
          </a:xfrm>
          <a:prstGeom prst="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Active: </a:t>
            </a:r>
            <a:r>
              <a:rPr lang="en-GB" cap="all" dirty="0">
                <a:solidFill>
                  <a:srgbClr val="FF0000"/>
                </a:solidFill>
              </a:rPr>
              <a:t>subject</a:t>
            </a:r>
            <a:r>
              <a:rPr lang="en-GB" cap="all" dirty="0"/>
              <a:t> does the </a:t>
            </a:r>
            <a:r>
              <a:rPr lang="en-GB" cap="all" dirty="0">
                <a:solidFill>
                  <a:srgbClr val="0000FF"/>
                </a:solidFill>
              </a:rPr>
              <a:t>verb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13523" y="574389"/>
            <a:ext cx="1574594" cy="923330"/>
          </a:xfrm>
          <a:prstGeom prst="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Passive: </a:t>
            </a:r>
          </a:p>
          <a:p>
            <a:pPr algn="ctr"/>
            <a:r>
              <a:rPr lang="en-GB" cap="all" dirty="0">
                <a:solidFill>
                  <a:srgbClr val="0000FF"/>
                </a:solidFill>
              </a:rPr>
              <a:t>verb</a:t>
            </a:r>
            <a:r>
              <a:rPr lang="en-GB" cap="all" dirty="0"/>
              <a:t> done to </a:t>
            </a:r>
            <a:r>
              <a:rPr lang="en-GB" cap="all" dirty="0">
                <a:solidFill>
                  <a:srgbClr val="FF0000"/>
                </a:solidFill>
              </a:rPr>
              <a:t>subject</a:t>
            </a:r>
          </a:p>
        </p:txBody>
      </p:sp>
      <p:sp>
        <p:nvSpPr>
          <p:cNvPr id="8" name="Callout: Line 7"/>
          <p:cNvSpPr/>
          <p:nvPr/>
        </p:nvSpPr>
        <p:spPr>
          <a:xfrm>
            <a:off x="6244461" y="1889559"/>
            <a:ext cx="1340340" cy="806119"/>
          </a:xfrm>
          <a:prstGeom prst="borderCallout1">
            <a:avLst>
              <a:gd name="adj1" fmla="val 52343"/>
              <a:gd name="adj2" fmla="val -443"/>
              <a:gd name="adj3" fmla="val 94828"/>
              <a:gd name="adj4" fmla="val -70883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By people in general.</a:t>
            </a:r>
          </a:p>
        </p:txBody>
      </p:sp>
      <p:sp>
        <p:nvSpPr>
          <p:cNvPr id="9" name="Callout: Line 8"/>
          <p:cNvSpPr/>
          <p:nvPr/>
        </p:nvSpPr>
        <p:spPr>
          <a:xfrm>
            <a:off x="5282734" y="3968028"/>
            <a:ext cx="1344390" cy="885364"/>
          </a:xfrm>
          <a:prstGeom prst="borderCallout1">
            <a:avLst>
              <a:gd name="adj1" fmla="val 48903"/>
              <a:gd name="adj2" fmla="val 768"/>
              <a:gd name="adj3" fmla="val 56695"/>
              <a:gd name="adj4" fmla="val -154016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I do not know who stole it.</a:t>
            </a:r>
          </a:p>
        </p:txBody>
      </p:sp>
      <p:sp>
        <p:nvSpPr>
          <p:cNvPr id="11" name="Callout: Line 10"/>
          <p:cNvSpPr/>
          <p:nvPr/>
        </p:nvSpPr>
        <p:spPr>
          <a:xfrm>
            <a:off x="7584801" y="3025810"/>
            <a:ext cx="1321382" cy="839979"/>
          </a:xfrm>
          <a:prstGeom prst="borderCallout1">
            <a:avLst>
              <a:gd name="adj1" fmla="val 57638"/>
              <a:gd name="adj2" fmla="val 552"/>
              <a:gd name="adj3" fmla="val 61832"/>
              <a:gd name="adj4" fmla="val -294576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It does not matter who stirred it.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 flipH="1">
            <a:off x="5087563" y="2671306"/>
            <a:ext cx="1156899" cy="3545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29867" y="3784575"/>
            <a:ext cx="9258041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prstClr val="black"/>
                </a:solidFill>
              </a:rPr>
              <a:t>or when elements are </a:t>
            </a:r>
            <a:r>
              <a:rPr lang="en-GB" b="1" dirty="0">
                <a:solidFill>
                  <a:prstClr val="black"/>
                </a:solidFill>
              </a:rPr>
              <a:t>unknown</a:t>
            </a:r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My bag has been stolen.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465791" y="2607113"/>
            <a:ext cx="1498433" cy="16020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D1F357C-BD60-0044-A2F1-31147F4E1CEB}"/>
              </a:ext>
            </a:extLst>
          </p:cNvPr>
          <p:cNvSpPr/>
          <p:nvPr/>
        </p:nvSpPr>
        <p:spPr>
          <a:xfrm>
            <a:off x="785610" y="4841240"/>
            <a:ext cx="9258041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prstClr val="black"/>
                </a:solidFill>
              </a:rPr>
              <a:t>or to </a:t>
            </a:r>
            <a:r>
              <a:rPr lang="en-GB" b="1" dirty="0">
                <a:solidFill>
                  <a:prstClr val="black"/>
                </a:solidFill>
              </a:rPr>
              <a:t>hide</a:t>
            </a:r>
            <a:r>
              <a:rPr lang="en-GB" dirty="0">
                <a:solidFill>
                  <a:prstClr val="black"/>
                </a:solidFill>
              </a:rPr>
              <a:t> information</a:t>
            </a:r>
            <a:endParaRPr lang="en-GB" b="1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The hospital was unavoidably closed.</a:t>
            </a:r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Football cards have been banned at our school. </a:t>
            </a:r>
          </a:p>
        </p:txBody>
      </p:sp>
      <p:sp>
        <p:nvSpPr>
          <p:cNvPr id="16" name="Callout: Lin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3BADD0C-5E0D-DD44-A8C5-CB01E3E90E43}"/>
              </a:ext>
            </a:extLst>
          </p:cNvPr>
          <p:cNvSpPr/>
          <p:nvPr/>
        </p:nvSpPr>
        <p:spPr>
          <a:xfrm>
            <a:off x="7997814" y="4998796"/>
            <a:ext cx="2672740" cy="885364"/>
          </a:xfrm>
          <a:prstGeom prst="borderCallout1">
            <a:avLst>
              <a:gd name="adj1" fmla="val 48903"/>
              <a:gd name="adj2" fmla="val 768"/>
              <a:gd name="adj3" fmla="val 57869"/>
              <a:gd name="adj4" fmla="val -12757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I don’t want you to know who was responsible.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35E9C4E-9F59-674F-8AB0-21ABD52D3B70}"/>
              </a:ext>
            </a:extLst>
          </p:cNvPr>
          <p:cNvCxnSpPr/>
          <p:nvPr/>
        </p:nvCxnSpPr>
        <p:spPr>
          <a:xfrm flipV="1">
            <a:off x="5282734" y="5694218"/>
            <a:ext cx="2707875" cy="2345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Online Media 4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2A8913D-BBEC-4749-B750-91C0AA4EDB0D}"/>
              </a:ext>
            </a:extLst>
          </p:cNvPr>
          <p:cNvPicPr>
            <a:picLocks noChangeAspect="1"/>
          </p:cNvPicPr>
          <p:nvPr>
            <a:audioFile r:link="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74268" y="16491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085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uiExpand="1" build="p"/>
      <p:bldP spid="8" grpId="0" animBg="1"/>
      <p:bldP spid="9" grpId="0" animBg="1"/>
      <p:bldP spid="11" grpId="0" animBg="1"/>
      <p:bldP spid="6" grpId="0" uiExpand="1" build="p"/>
      <p:bldP spid="13" grpId="0" uiExpand="1" build="p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3481</TotalTime>
  <Words>723</Words>
  <Application>Microsoft Office PowerPoint</Application>
  <PresentationFormat>Custom</PresentationFormat>
  <Paragraphs>128</Paragraphs>
  <Slides>10</Slides>
  <Notes>9</Notes>
  <HiddenSlides>0</HiddenSlides>
  <MMClips>10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1_Office Theme</vt:lpstr>
      <vt:lpstr>Active &amp; Passive Voice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Pronouns</dc:title>
  <dc:creator>Deidre Holes</dc:creator>
  <cp:lastModifiedBy>John Gallally</cp:lastModifiedBy>
  <cp:revision>341</cp:revision>
  <dcterms:created xsi:type="dcterms:W3CDTF">2020-05-02T23:24:22Z</dcterms:created>
  <dcterms:modified xsi:type="dcterms:W3CDTF">2020-05-02T23:25:01Z</dcterms:modified>
</cp:coreProperties>
</file>