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78" r:id="rId3"/>
    <p:sldId id="260" r:id="rId4"/>
    <p:sldId id="256" r:id="rId5"/>
    <p:sldId id="277" r:id="rId6"/>
    <p:sldId id="272" r:id="rId7"/>
    <p:sldId id="280" r:id="rId8"/>
    <p:sldId id="281" r:id="rId9"/>
    <p:sldId id="266" r:id="rId10"/>
    <p:sldId id="283" r:id="rId11"/>
    <p:sldId id="269" r:id="rId12"/>
    <p:sldId id="273" r:id="rId13"/>
    <p:sldId id="288" r:id="rId14"/>
    <p:sldId id="265" r:id="rId15"/>
    <p:sldId id="286" r:id="rId16"/>
    <p:sldId id="287" r:id="rId17"/>
    <p:sldId id="274" r:id="rId18"/>
    <p:sldId id="270" r:id="rId19"/>
    <p:sldId id="268" r:id="rId20"/>
    <p:sldId id="276" r:id="rId21"/>
    <p:sldId id="289" r:id="rId22"/>
    <p:sldId id="267" r:id="rId23"/>
    <p:sldId id="284" r:id="rId24"/>
    <p:sldId id="290" r:id="rId25"/>
    <p:sldId id="292" r:id="rId26"/>
    <p:sldId id="293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97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72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64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51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07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86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5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3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36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45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92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7568-A36E-42C7-A2EA-D13001B2B4C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8438E-A128-4B92-927E-F30F8B51C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09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twinkl.co.uk/resource/t-t-4060-parts-of-a-plant-loop-car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winkl.co.uk/resource/t2-s-230-what-plants-need-to-grow-powerpoin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twinkl.co.uk/resource/lifecycle-of-a-plant-powerpoint-t-t-254703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twinkl.co.uk/resource/ca-sc-50-putting-together-a-flower-activit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twinkl.co.uk/offe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twinkl.co.uk/resource/t-t-10000130-parts-of-a-plant-powerpoint-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winkl.co.uk/resource/t2-s-872-year-3-interactive-science-pdf-plant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winkl.co.uk/resource/t-t-2546377-parts-of-a-plant-activity-she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086272">
            <a:off x="479885" y="3472020"/>
            <a:ext cx="11824964" cy="1325563"/>
          </a:xfrm>
        </p:spPr>
        <p:txBody>
          <a:bodyPr>
            <a:noAutofit/>
          </a:bodyPr>
          <a:lstStyle/>
          <a:p>
            <a:pPr algn="ctr"/>
            <a:r>
              <a:rPr lang="en-GB" sz="6600" u="sng" dirty="0">
                <a:latin typeface="Kristen ITC" panose="03050502040202030202" pitchFamily="66" charset="0"/>
              </a:rPr>
              <a:t>Home Schooling Made </a:t>
            </a:r>
            <a:r>
              <a:rPr lang="en-GB" sz="6600" u="sng" dirty="0" smtClean="0">
                <a:latin typeface="Kristen ITC" panose="03050502040202030202" pitchFamily="66" charset="0"/>
              </a:rPr>
              <a:t>Easy</a:t>
            </a:r>
            <a:r>
              <a:rPr lang="en-GB" sz="6600" dirty="0" smtClean="0">
                <a:latin typeface="Kristen ITC" panose="03050502040202030202" pitchFamily="66" charset="0"/>
              </a:rPr>
              <a:t>:</a:t>
            </a:r>
            <a:br>
              <a:rPr lang="en-GB" sz="6600" dirty="0" smtClean="0">
                <a:latin typeface="Kristen ITC" panose="03050502040202030202" pitchFamily="66" charset="0"/>
              </a:rPr>
            </a:br>
            <a:r>
              <a:rPr lang="en-GB" sz="5400" dirty="0" smtClean="0">
                <a:latin typeface="Kristen ITC" panose="03050502040202030202" pitchFamily="66" charset="0"/>
              </a:rPr>
              <a:t>Planning for weekly mini-topics</a:t>
            </a:r>
            <a:r>
              <a:rPr lang="en-GB" sz="6600" dirty="0" smtClean="0">
                <a:latin typeface="Kristen ITC" panose="03050502040202030202" pitchFamily="66" charset="0"/>
              </a:rPr>
              <a:t/>
            </a:r>
            <a:br>
              <a:rPr lang="en-GB" sz="6600" dirty="0" smtClean="0">
                <a:latin typeface="Kristen ITC" panose="03050502040202030202" pitchFamily="66" charset="0"/>
              </a:rPr>
            </a:br>
            <a:r>
              <a:rPr lang="en-GB" sz="7200" dirty="0">
                <a:latin typeface="Kristen ITC" panose="03050502040202030202" pitchFamily="66" charset="0"/>
              </a:rPr>
              <a:t/>
            </a:r>
            <a:br>
              <a:rPr lang="en-GB" sz="7200" dirty="0">
                <a:latin typeface="Kristen ITC" panose="03050502040202030202" pitchFamily="66" charset="0"/>
              </a:rPr>
            </a:br>
            <a:endParaRPr lang="en-GB" sz="7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502" y="1354795"/>
            <a:ext cx="478206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latin typeface="Comic Sans MS" panose="030F0702030302020204" pitchFamily="66" charset="0"/>
              </a:rPr>
              <a:t>Key Stage 2</a:t>
            </a:r>
            <a:r>
              <a:rPr lang="en-GB" sz="3200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en-GB" sz="2800" u="sng" dirty="0" smtClean="0">
                <a:latin typeface="Comic Sans MS" panose="030F0702030302020204" pitchFamily="66" charset="0"/>
              </a:rPr>
              <a:t>Activity 1</a:t>
            </a:r>
            <a:r>
              <a:rPr lang="en-GB" sz="3600" dirty="0">
                <a:latin typeface="Comic Sans MS" panose="030F0702030302020204" pitchFamily="66" charset="0"/>
              </a:rPr>
              <a:t>:</a:t>
            </a:r>
            <a:r>
              <a:rPr lang="en-GB" sz="2800" dirty="0" smtClean="0">
                <a:latin typeface="Comic Sans MS" panose="030F0702030302020204" pitchFamily="66" charset="0"/>
              </a:rPr>
              <a:t>Use ‘loop cards’ from </a:t>
            </a:r>
            <a:r>
              <a:rPr lang="en-GB" sz="2800" dirty="0" err="1" smtClean="0">
                <a:latin typeface="Comic Sans MS" panose="030F0702030302020204" pitchFamily="66" charset="0"/>
              </a:rPr>
              <a:t>Twinkl</a:t>
            </a:r>
            <a:r>
              <a:rPr lang="en-GB" sz="2800" dirty="0" smtClean="0">
                <a:latin typeface="Comic Sans MS" panose="030F0702030302020204" pitchFamily="66" charset="0"/>
              </a:rPr>
              <a:t> which can be found </a:t>
            </a:r>
            <a:r>
              <a:rPr lang="en-GB" sz="2800" dirty="0" smtClean="0">
                <a:latin typeface="Comic Sans MS" panose="030F0702030302020204" pitchFamily="66" charset="0"/>
                <a:hlinkClick r:id="rId2"/>
              </a:rPr>
              <a:t>here. </a:t>
            </a:r>
            <a:r>
              <a:rPr lang="en-GB" sz="2800" dirty="0" smtClean="0">
                <a:latin typeface="Comic Sans MS" panose="030F0702030302020204" pitchFamily="66" charset="0"/>
              </a:rPr>
              <a:t>Use them like dominoes to match the vocab and the definition, these can then be used to make a zig-zag book.</a:t>
            </a:r>
          </a:p>
          <a:p>
            <a:endParaRPr lang="en-GB" sz="2800" dirty="0" smtClean="0">
              <a:latin typeface="Comic Sans MS" panose="030F0702030302020204" pitchFamily="66" charset="0"/>
            </a:endParaRPr>
          </a:p>
          <a:p>
            <a:r>
              <a:rPr lang="en-GB" sz="2800" u="sng" dirty="0" smtClean="0">
                <a:latin typeface="Comic Sans MS" panose="030F0702030302020204" pitchFamily="66" charset="0"/>
              </a:rPr>
              <a:t>Activity 2: </a:t>
            </a:r>
            <a:r>
              <a:rPr lang="en-GB" sz="2800" dirty="0" smtClean="0">
                <a:latin typeface="Comic Sans MS" panose="030F0702030302020204" pitchFamily="66" charset="0"/>
              </a:rPr>
              <a:t>Create a visual to show the reproductive flower parts.</a:t>
            </a:r>
          </a:p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52400" y="292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PRACTICE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208" t="14918" r="41630" b="11531"/>
          <a:stretch/>
        </p:blipFill>
        <p:spPr>
          <a:xfrm>
            <a:off x="5355482" y="1225611"/>
            <a:ext cx="3418573" cy="32752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32070" y="122561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latin typeface="Comic Sans MS" panose="030F0702030302020204" pitchFamily="66" charset="0"/>
              </a:rPr>
              <a:t>Activity 1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0779319" y="2793508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latin typeface="Comic Sans MS" panose="030F0702030302020204" pitchFamily="66" charset="0"/>
              </a:rPr>
              <a:t>Activity </a:t>
            </a:r>
            <a:r>
              <a:rPr lang="en-GB" u="sng" dirty="0" smtClean="0">
                <a:latin typeface="Comic Sans MS" panose="030F0702030302020204" pitchFamily="66" charset="0"/>
              </a:rPr>
              <a:t>2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82" y="3244334"/>
            <a:ext cx="4441818" cy="3331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12839" y="4661098"/>
            <a:ext cx="253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full web page doesn’t appear, click on the green ‘Download Now’ icon on the web page and the resource will download correctly.</a:t>
            </a:r>
          </a:p>
        </p:txBody>
      </p:sp>
    </p:spTree>
    <p:extLst>
      <p:ext uri="{BB962C8B-B14F-4D97-AF65-F5344CB8AC3E}">
        <p14:creationId xmlns:p14="http://schemas.microsoft.com/office/powerpoint/2010/main" val="29991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8079095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PRACTICAL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769" y="2022448"/>
            <a:ext cx="476450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u="sng" dirty="0">
                <a:latin typeface="Comic Sans MS" panose="030F0702030302020204" pitchFamily="66" charset="0"/>
              </a:rPr>
              <a:t>Key Stage 1&amp;2</a:t>
            </a:r>
            <a:r>
              <a:rPr lang="en-GB" sz="3200" dirty="0">
                <a:latin typeface="Comic Sans MS" panose="030F0702030302020204" pitchFamily="66" charset="0"/>
              </a:rPr>
              <a:t>:</a:t>
            </a:r>
            <a:endParaRPr lang="en-GB" sz="3200" dirty="0"/>
          </a:p>
          <a:p>
            <a:r>
              <a:rPr lang="en-GB" sz="3200" dirty="0">
                <a:latin typeface="Comic Sans MS" panose="030F0702030302020204" pitchFamily="66" charset="0"/>
              </a:rPr>
              <a:t>Pick some daffodils and dissect them using scissors or a small knife for older children – supervise at all times. See if older children can find reproductive parts of a flower.</a:t>
            </a:r>
          </a:p>
          <a:p>
            <a:r>
              <a:rPr lang="en-GB" dirty="0">
                <a:latin typeface="Comic Sans MS" panose="030F0702030302020204" pitchFamily="66" charset="0"/>
              </a:rPr>
              <a:t>            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971" t="14528" r="43342" b="11348"/>
          <a:stretch/>
        </p:blipFill>
        <p:spPr>
          <a:xfrm>
            <a:off x="5582652" y="1690688"/>
            <a:ext cx="3368842" cy="3450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861" t="18476" r="41246" b="11348"/>
          <a:stretch/>
        </p:blipFill>
        <p:spPr>
          <a:xfrm>
            <a:off x="8079095" y="3160294"/>
            <a:ext cx="3759979" cy="33797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89239" y="1142818"/>
            <a:ext cx="2156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Key Stage </a:t>
            </a:r>
            <a:r>
              <a:rPr lang="en-GB" sz="2800" u="sng" dirty="0" smtClean="0">
                <a:latin typeface="Comic Sans MS" panose="030F0702030302020204" pitchFamily="66" charset="0"/>
              </a:rPr>
              <a:t>1</a:t>
            </a:r>
            <a:endParaRPr lang="en-GB" sz="2800" dirty="0"/>
          </a:p>
        </p:txBody>
      </p:sp>
      <p:sp>
        <p:nvSpPr>
          <p:cNvPr id="10" name="Rectangle 9"/>
          <p:cNvSpPr/>
          <p:nvPr/>
        </p:nvSpPr>
        <p:spPr>
          <a:xfrm>
            <a:off x="9668270" y="2586607"/>
            <a:ext cx="2214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Key Stage </a:t>
            </a:r>
            <a:r>
              <a:rPr lang="en-GB" sz="2800" u="sng" dirty="0" smtClean="0">
                <a:latin typeface="Comic Sans MS" panose="030F0702030302020204" pitchFamily="66" charset="0"/>
              </a:rPr>
              <a:t>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998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958" y="3066274"/>
            <a:ext cx="5844817" cy="306805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8000" u="sng" dirty="0" smtClean="0">
                <a:latin typeface="Kristen ITC" panose="03050502040202030202" pitchFamily="66" charset="0"/>
              </a:rPr>
              <a:t>Tuesday</a:t>
            </a:r>
            <a:r>
              <a:rPr lang="en-GB" sz="8000" dirty="0">
                <a:latin typeface="Kristen ITC" panose="03050502040202030202" pitchFamily="66" charset="0"/>
              </a:rPr>
              <a:t/>
            </a:r>
            <a:br>
              <a:rPr lang="en-GB" sz="8000" dirty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/>
            </a:r>
            <a:br>
              <a:rPr lang="en-GB" sz="8000" dirty="0" smtClean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>Craft Day</a:t>
            </a:r>
            <a:r>
              <a:rPr lang="en-GB" sz="7200" dirty="0" smtClean="0">
                <a:latin typeface="Kristen ITC" panose="03050502040202030202" pitchFamily="66" charset="0"/>
              </a:rPr>
              <a:t/>
            </a:r>
            <a:br>
              <a:rPr lang="en-GB" sz="7200" dirty="0" smtClean="0">
                <a:latin typeface="Kristen ITC" panose="03050502040202030202" pitchFamily="66" charset="0"/>
              </a:rPr>
            </a:br>
            <a:endParaRPr lang="en-GB" sz="7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87400" y="2506662"/>
            <a:ext cx="4779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6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CRAFT SESSION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399" y="2121288"/>
            <a:ext cx="54984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Lots of options for this </a:t>
            </a:r>
          </a:p>
          <a:p>
            <a:r>
              <a:rPr lang="en-GB" sz="3200" dirty="0" smtClean="0">
                <a:latin typeface="Comic Sans MS" panose="030F0702030302020204" pitchFamily="66" charset="0"/>
              </a:rPr>
              <a:t>session – Pinterest is a great source of ideas. Show children a few examples and let them choose how to make their own daffodils and flowers.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00" t="14748" r="41246" b="7621"/>
          <a:stretch/>
        </p:blipFill>
        <p:spPr>
          <a:xfrm>
            <a:off x="6493043" y="1690688"/>
            <a:ext cx="4860757" cy="491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567" y="3709944"/>
            <a:ext cx="7259864" cy="188288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8000" u="sng" dirty="0" smtClean="0">
                <a:latin typeface="Kristen ITC" panose="03050502040202030202" pitchFamily="66" charset="0"/>
              </a:rPr>
              <a:t>Wednesday </a:t>
            </a:r>
            <a:r>
              <a:rPr lang="en-GB" sz="8000" dirty="0">
                <a:latin typeface="Kristen ITC" panose="03050502040202030202" pitchFamily="66" charset="0"/>
              </a:rPr>
              <a:t/>
            </a:r>
            <a:br>
              <a:rPr lang="en-GB" sz="8000" dirty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/>
            </a:r>
            <a:br>
              <a:rPr lang="en-GB" sz="8000" dirty="0" smtClean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>What does a flower need to survive?</a:t>
            </a:r>
            <a:r>
              <a:rPr lang="en-GB" sz="7200" dirty="0" smtClean="0">
                <a:latin typeface="Kristen ITC" panose="03050502040202030202" pitchFamily="66" charset="0"/>
              </a:rPr>
              <a:t/>
            </a:r>
            <a:br>
              <a:rPr lang="en-GB" sz="7200" dirty="0" smtClean="0">
                <a:latin typeface="Kristen ITC" panose="03050502040202030202" pitchFamily="66" charset="0"/>
              </a:rPr>
            </a:br>
            <a:endParaRPr lang="en-GB" sz="7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8"/>
            <a:ext cx="10840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Comic Sans MS" panose="030F0702030302020204" pitchFamily="66" charset="0"/>
              </a:rPr>
              <a:t>Key Stage 1&amp;2: </a:t>
            </a:r>
          </a:p>
          <a:p>
            <a:pPr marL="0" indent="0">
              <a:buNone/>
            </a:pPr>
            <a:r>
              <a:rPr lang="en-GB" sz="3600" dirty="0" smtClean="0">
                <a:latin typeface="Comic Sans MS" panose="030F0702030302020204" pitchFamily="66" charset="0"/>
              </a:rPr>
              <a:t>Look at the </a:t>
            </a:r>
            <a:r>
              <a:rPr lang="en-GB" sz="3600" dirty="0" err="1" smtClean="0">
                <a:latin typeface="Comic Sans MS" panose="030F0702030302020204" pitchFamily="66" charset="0"/>
              </a:rPr>
              <a:t>Powerpoint</a:t>
            </a:r>
            <a:r>
              <a:rPr lang="en-GB" sz="3600" dirty="0" smtClean="0">
                <a:latin typeface="Comic Sans MS" panose="030F0702030302020204" pitchFamily="66" charset="0"/>
              </a:rPr>
              <a:t> ‘What Plants Need to Grow’ on </a:t>
            </a:r>
            <a:r>
              <a:rPr lang="en-GB" sz="3600" dirty="0" err="1" smtClean="0">
                <a:latin typeface="Comic Sans MS" panose="030F0702030302020204" pitchFamily="66" charset="0"/>
              </a:rPr>
              <a:t>Twinkl</a:t>
            </a:r>
            <a:r>
              <a:rPr lang="en-GB" sz="3600" dirty="0" smtClean="0">
                <a:latin typeface="Comic Sans MS" panose="030F0702030302020204" pitchFamily="66" charset="0"/>
              </a:rPr>
              <a:t> which can be found </a:t>
            </a:r>
            <a:r>
              <a:rPr lang="en-GB" sz="3600" dirty="0" smtClean="0">
                <a:latin typeface="Comic Sans MS" panose="030F0702030302020204" pitchFamily="66" charset="0"/>
                <a:hlinkClick r:id="rId2"/>
              </a:rPr>
              <a:t>here.</a:t>
            </a:r>
            <a:endParaRPr lang="en-GB" sz="36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LEARN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682" t="27248" r="46302" b="33497"/>
          <a:stretch/>
        </p:blipFill>
        <p:spPr>
          <a:xfrm>
            <a:off x="2258637" y="3647728"/>
            <a:ext cx="5994655" cy="30057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05238" y="4414494"/>
            <a:ext cx="24734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full web page doesn’t appear, click on the green ‘Download Now’ icon on the web page and the resource will download correctly.</a:t>
            </a:r>
          </a:p>
        </p:txBody>
      </p:sp>
    </p:spTree>
    <p:extLst>
      <p:ext uri="{BB962C8B-B14F-4D97-AF65-F5344CB8AC3E}">
        <p14:creationId xmlns:p14="http://schemas.microsoft.com/office/powerpoint/2010/main" val="5335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503" y="1354795"/>
            <a:ext cx="44961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latin typeface="Comic Sans MS" panose="030F0702030302020204" pitchFamily="66" charset="0"/>
              </a:rPr>
              <a:t>Key Stage 1&amp;2</a:t>
            </a:r>
          </a:p>
          <a:p>
            <a:r>
              <a:rPr lang="en-GB" sz="3200" dirty="0" smtClean="0">
                <a:latin typeface="Comic Sans MS" panose="030F0702030302020204" pitchFamily="66" charset="0"/>
              </a:rPr>
              <a:t>Younger children can create the image. Older children can add an explanation to explain </a:t>
            </a:r>
            <a:r>
              <a:rPr lang="en-GB" sz="3200" u="sng" dirty="0" smtClean="0">
                <a:latin typeface="Comic Sans MS" panose="030F0702030302020204" pitchFamily="66" charset="0"/>
              </a:rPr>
              <a:t>why</a:t>
            </a:r>
            <a:r>
              <a:rPr lang="en-GB" sz="3200" dirty="0" smtClean="0">
                <a:latin typeface="Comic Sans MS" panose="030F0702030302020204" pitchFamily="66" charset="0"/>
              </a:rPr>
              <a:t> the plant needs the different things to grow.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52400" y="292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PRACTICE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3074" name="Picture 2" descr="https://2.bp.blogspot.com/-7hA5oOlAONw/UZANl8TB3pI/AAAAAAAACRM/DseJNmISmks/s400/IMG_54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23" y="1434315"/>
            <a:ext cx="3464594" cy="520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PRACTICAL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49" y="1809518"/>
            <a:ext cx="61459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689" y="1650657"/>
            <a:ext cx="6096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u="sng" dirty="0">
                <a:latin typeface="Comic Sans MS" panose="030F0702030302020204" pitchFamily="66" charset="0"/>
              </a:rPr>
              <a:t>Key Stage 1&amp;2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Put a dark food colouring into a jug/vase/jam jar with water and put a light coloured daffodil or carnation into the vase. The effect is amazing and will show how water travels through a flower. After a day or so, you can dissect to see the food colouring running up the stem of the flower.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107" t="11677" r="41246" b="11349"/>
          <a:stretch/>
        </p:blipFill>
        <p:spPr>
          <a:xfrm>
            <a:off x="6984115" y="1557330"/>
            <a:ext cx="4646412" cy="46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083" y="3645775"/>
            <a:ext cx="5844817" cy="306805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8000" u="sng" dirty="0" smtClean="0">
                <a:latin typeface="Kristen ITC" panose="03050502040202030202" pitchFamily="66" charset="0"/>
              </a:rPr>
              <a:t>Thursday</a:t>
            </a:r>
            <a:r>
              <a:rPr lang="en-GB" sz="8000" dirty="0">
                <a:latin typeface="Kristen ITC" panose="03050502040202030202" pitchFamily="66" charset="0"/>
              </a:rPr>
              <a:t/>
            </a:r>
            <a:br>
              <a:rPr lang="en-GB" sz="8000" dirty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/>
            </a:r>
            <a:br>
              <a:rPr lang="en-GB" sz="8000" dirty="0" smtClean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>Life Cycle of a Flower</a:t>
            </a:r>
            <a:r>
              <a:rPr lang="en-GB" sz="7200" dirty="0" smtClean="0">
                <a:latin typeface="Kristen ITC" panose="03050502040202030202" pitchFamily="66" charset="0"/>
              </a:rPr>
              <a:t/>
            </a:r>
            <a:br>
              <a:rPr lang="en-GB" sz="7200" dirty="0" smtClean="0">
                <a:latin typeface="Kristen ITC" panose="03050502040202030202" pitchFamily="66" charset="0"/>
              </a:rPr>
            </a:br>
            <a:endParaRPr lang="en-GB" sz="7200" dirty="0">
              <a:latin typeface="Kristen ITC" panose="03050502040202030202" pitchFamily="66" charset="0"/>
            </a:endParaRPr>
          </a:p>
        </p:txBody>
      </p:sp>
      <p:pic>
        <p:nvPicPr>
          <p:cNvPr id="1026" name="Picture 2" descr="Image result for life cycle of a flower for k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501">
            <a:off x="7327900" y="706057"/>
            <a:ext cx="3657600" cy="253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8615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/>
              <a:t>Look together at ‘The Life Cycle of a Flowering Plant’ </a:t>
            </a:r>
            <a:r>
              <a:rPr lang="en-GB" sz="4400" dirty="0" err="1" smtClean="0"/>
              <a:t>Twinkl</a:t>
            </a:r>
            <a:r>
              <a:rPr lang="en-GB" sz="4400" dirty="0" smtClean="0"/>
              <a:t> </a:t>
            </a:r>
            <a:r>
              <a:rPr lang="en-GB" sz="4400" dirty="0" err="1" smtClean="0"/>
              <a:t>Powerpoint</a:t>
            </a:r>
            <a:r>
              <a:rPr lang="en-GB" sz="4400" dirty="0" smtClean="0"/>
              <a:t> </a:t>
            </a:r>
            <a:r>
              <a:rPr lang="en-GB" sz="4400" dirty="0" smtClean="0">
                <a:hlinkClick r:id="rId2"/>
              </a:rPr>
              <a:t>here.</a:t>
            </a:r>
            <a:endParaRPr lang="en-GB" sz="44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LEARN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820" t="19663" r="46178" b="42489"/>
          <a:stretch/>
        </p:blipFill>
        <p:spPr>
          <a:xfrm>
            <a:off x="2470485" y="3568876"/>
            <a:ext cx="5855368" cy="2768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62736" y="4491521"/>
            <a:ext cx="29677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full web page doesn’t appear, click on the green ‘Download Now’ icon on the web page and the resource will download correctly.</a:t>
            </a:r>
          </a:p>
        </p:txBody>
      </p:sp>
    </p:spTree>
    <p:extLst>
      <p:ext uri="{BB962C8B-B14F-4D97-AF65-F5344CB8AC3E}">
        <p14:creationId xmlns:p14="http://schemas.microsoft.com/office/powerpoint/2010/main" val="27950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72"/>
            <a:ext cx="10515600" cy="1325563"/>
          </a:xfrm>
        </p:spPr>
        <p:txBody>
          <a:bodyPr/>
          <a:lstStyle/>
          <a:p>
            <a:r>
              <a:rPr lang="en-GB" u="sng" dirty="0" smtClean="0">
                <a:latin typeface="Kristen ITC" panose="03050502040202030202" pitchFamily="66" charset="0"/>
              </a:rPr>
              <a:t>Some practical points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47346" y="1225690"/>
            <a:ext cx="113227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Some of the activities in this </a:t>
            </a:r>
            <a:r>
              <a:rPr lang="en-GB" sz="2400" dirty="0" err="1">
                <a:latin typeface="Comic Sans MS" panose="030F0702030302020204" pitchFamily="66" charset="0"/>
              </a:rPr>
              <a:t>Powerpoint</a:t>
            </a:r>
            <a:r>
              <a:rPr lang="en-GB" sz="2400" dirty="0">
                <a:latin typeface="Comic Sans MS" panose="030F0702030302020204" pitchFamily="66" charset="0"/>
              </a:rPr>
              <a:t> are dependent on being able to print some resources from </a:t>
            </a:r>
            <a:r>
              <a:rPr lang="en-GB" sz="2400" u="sng" dirty="0" err="1">
                <a:latin typeface="Comic Sans MS" panose="030F0702030302020204" pitchFamily="66" charset="0"/>
              </a:rPr>
              <a:t>Twinkl</a:t>
            </a:r>
            <a:r>
              <a:rPr lang="en-GB" sz="2400" u="sng" dirty="0">
                <a:latin typeface="Comic Sans MS" panose="030F0702030302020204" pitchFamily="66" charset="0"/>
              </a:rPr>
              <a:t>. </a:t>
            </a:r>
            <a:r>
              <a:rPr lang="en-GB" sz="2400" dirty="0">
                <a:latin typeface="Comic Sans MS" panose="030F0702030302020204" pitchFamily="66" charset="0"/>
              </a:rPr>
              <a:t>Not everyone will have access to a </a:t>
            </a:r>
            <a:r>
              <a:rPr lang="en-GB" sz="2400" u="sng" dirty="0">
                <a:latin typeface="Comic Sans MS" panose="030F0702030302020204" pitchFamily="66" charset="0"/>
              </a:rPr>
              <a:t>printer. </a:t>
            </a:r>
            <a:r>
              <a:rPr lang="en-GB" sz="2400" dirty="0">
                <a:latin typeface="Comic Sans MS" panose="030F0702030302020204" pitchFamily="66" charset="0"/>
              </a:rPr>
              <a:t>There will be lots of ways you can tweak activities or just show the information on a computer / laptop / </a:t>
            </a:r>
            <a:r>
              <a:rPr lang="en-GB" sz="2400" dirty="0" err="1">
                <a:latin typeface="Comic Sans MS" panose="030F0702030302020204" pitchFamily="66" charset="0"/>
              </a:rPr>
              <a:t>ipad</a:t>
            </a:r>
            <a:r>
              <a:rPr lang="en-GB" sz="2400" dirty="0">
                <a:latin typeface="Comic Sans MS" panose="030F0702030302020204" pitchFamily="66" charset="0"/>
              </a:rPr>
              <a:t> screen</a:t>
            </a:r>
            <a:r>
              <a:rPr lang="en-GB" sz="2400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I’ve listed other </a:t>
            </a:r>
            <a:r>
              <a:rPr lang="en-GB" sz="2400" u="sng" dirty="0">
                <a:latin typeface="Comic Sans MS" panose="030F0702030302020204" pitchFamily="66" charset="0"/>
              </a:rPr>
              <a:t>practical resources </a:t>
            </a:r>
            <a:r>
              <a:rPr lang="en-GB" sz="2400" dirty="0">
                <a:latin typeface="Comic Sans MS" panose="030F0702030302020204" pitchFamily="66" charset="0"/>
              </a:rPr>
              <a:t>needed but obviously again, not everyone has access to these resources. Perhaps that’s where </a:t>
            </a:r>
            <a:r>
              <a:rPr lang="en-GB" sz="2400" u="sng" dirty="0">
                <a:latin typeface="Comic Sans MS" panose="030F0702030302020204" pitchFamily="66" charset="0"/>
              </a:rPr>
              <a:t>friends and neighbours could </a:t>
            </a:r>
            <a:r>
              <a:rPr lang="en-GB" sz="2400" u="sng" dirty="0" smtClean="0">
                <a:latin typeface="Comic Sans MS" panose="030F0702030302020204" pitchFamily="66" charset="0"/>
              </a:rPr>
              <a:t>safely be asked </a:t>
            </a:r>
            <a:r>
              <a:rPr lang="en-GB" sz="2400" dirty="0">
                <a:latin typeface="Comic Sans MS" panose="030F0702030302020204" pitchFamily="66" charset="0"/>
              </a:rPr>
              <a:t>or </a:t>
            </a:r>
            <a:r>
              <a:rPr lang="en-GB" sz="2400" dirty="0" smtClean="0">
                <a:latin typeface="Comic Sans MS" panose="030F0702030302020204" pitchFamily="66" charset="0"/>
              </a:rPr>
              <a:t>perhaps in your online </a:t>
            </a:r>
            <a:r>
              <a:rPr lang="en-GB" sz="2400" dirty="0">
                <a:latin typeface="Comic Sans MS" panose="030F0702030302020204" pitchFamily="66" charset="0"/>
              </a:rPr>
              <a:t>community groups</a:t>
            </a:r>
            <a:r>
              <a:rPr lang="en-GB" sz="24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4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502" y="1328643"/>
            <a:ext cx="657159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latin typeface="Comic Sans MS" panose="030F0702030302020204" pitchFamily="66" charset="0"/>
              </a:rPr>
              <a:t>Key Stage 1</a:t>
            </a:r>
            <a:r>
              <a:rPr lang="en-GB" sz="3200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en-GB" sz="3200" dirty="0" smtClean="0">
                <a:latin typeface="Comic Sans MS" panose="030F0702030302020204" pitchFamily="66" charset="0"/>
              </a:rPr>
              <a:t>Create a visual to show 4 stages of the life cycle of a flower:</a:t>
            </a:r>
          </a:p>
          <a:p>
            <a:pPr marL="457200" indent="-457200">
              <a:buFontTx/>
              <a:buChar char="-"/>
            </a:pPr>
            <a:r>
              <a:rPr lang="en-GB" sz="3200" dirty="0" smtClean="0">
                <a:latin typeface="Comic Sans MS" panose="030F0702030302020204" pitchFamily="66" charset="0"/>
              </a:rPr>
              <a:t>It rains on the seed</a:t>
            </a:r>
          </a:p>
          <a:p>
            <a:pPr marL="457200" indent="-457200">
              <a:buFontTx/>
              <a:buChar char="-"/>
            </a:pPr>
            <a:r>
              <a:rPr lang="en-GB" sz="3200" dirty="0" smtClean="0">
                <a:latin typeface="Comic Sans MS" panose="030F0702030302020204" pitchFamily="66" charset="0"/>
              </a:rPr>
              <a:t>The seed shoots (germinates)</a:t>
            </a:r>
          </a:p>
          <a:p>
            <a:pPr marL="457200" indent="-457200">
              <a:buFontTx/>
              <a:buChar char="-"/>
            </a:pPr>
            <a:r>
              <a:rPr lang="en-GB" sz="3200" dirty="0" smtClean="0">
                <a:latin typeface="Comic Sans MS" panose="030F0702030302020204" pitchFamily="66" charset="0"/>
              </a:rPr>
              <a:t>Roots and stem grow</a:t>
            </a:r>
          </a:p>
          <a:p>
            <a:pPr marL="457200" indent="-457200">
              <a:buFontTx/>
              <a:buChar char="-"/>
            </a:pPr>
            <a:r>
              <a:rPr lang="en-GB" sz="3200" dirty="0" smtClean="0">
                <a:latin typeface="Comic Sans MS" panose="030F0702030302020204" pitchFamily="66" charset="0"/>
              </a:rPr>
              <a:t>It flowers</a:t>
            </a:r>
          </a:p>
          <a:p>
            <a:pPr marL="457200" indent="-457200">
              <a:buFontTx/>
              <a:buChar char="-"/>
            </a:pPr>
            <a:endParaRPr lang="en-GB" sz="3200" dirty="0" smtClean="0">
              <a:latin typeface="Kristen ITC" panose="03050502040202030202" pitchFamily="66" charset="0"/>
            </a:endParaRPr>
          </a:p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08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PRACTICE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71" t="14082" r="44093" b="9303"/>
          <a:stretch/>
        </p:blipFill>
        <p:spPr>
          <a:xfrm>
            <a:off x="7086600" y="1328643"/>
            <a:ext cx="4343400" cy="52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9" y="1998436"/>
            <a:ext cx="4706634" cy="4706634"/>
          </a:xfrm>
        </p:spPr>
      </p:pic>
      <p:sp>
        <p:nvSpPr>
          <p:cNvPr id="5" name="TextBox 4"/>
          <p:cNvSpPr txBox="1"/>
          <p:nvPr/>
        </p:nvSpPr>
        <p:spPr>
          <a:xfrm>
            <a:off x="0" y="126250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>
                <a:latin typeface="Comic Sans MS" panose="030F0702030302020204" pitchFamily="66" charset="0"/>
              </a:rPr>
              <a:t>Key Stage 2</a:t>
            </a:r>
            <a:r>
              <a:rPr lang="en-GB" sz="2400" dirty="0" smtClean="0">
                <a:latin typeface="Comic Sans MS" panose="030F0702030302020204" pitchFamily="66" charset="0"/>
              </a:rPr>
              <a:t>: Create a visual to show 5/6 stages of the life cycle of a flower</a:t>
            </a:r>
          </a:p>
          <a:p>
            <a:pPr algn="ctr"/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83" y="1970390"/>
            <a:ext cx="4637203" cy="47346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08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PRACTICE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5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circle divided into 6 part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758" y="-159657"/>
            <a:ext cx="7442200" cy="731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1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PRACTICAL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3544" y="2164720"/>
            <a:ext cx="8410019" cy="435133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If possible, plant some seeds or flowers.</a:t>
            </a:r>
          </a:p>
        </p:txBody>
      </p:sp>
      <p:pic>
        <p:nvPicPr>
          <p:cNvPr id="2050" name="Picture 2" descr="Image result for seed packe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714" r="20618" b="2286"/>
          <a:stretch/>
        </p:blipFill>
        <p:spPr bwMode="auto">
          <a:xfrm rot="1127481">
            <a:off x="9262231" y="427356"/>
            <a:ext cx="1896687" cy="308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rowing broad beans in a j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"/>
          <a:stretch/>
        </p:blipFill>
        <p:spPr bwMode="auto">
          <a:xfrm>
            <a:off x="431349" y="2902859"/>
            <a:ext cx="2195738" cy="36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3829" y="3828319"/>
            <a:ext cx="8011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Broad beans can first be placed in a jam jar with damp kitchen roll behind them and left in a warm place. This will allow children to see the seeds at the point of germination. They can then be transferred to a pot.</a:t>
            </a:r>
          </a:p>
        </p:txBody>
      </p:sp>
      <p:pic>
        <p:nvPicPr>
          <p:cNvPr id="4" name="Picture 2" descr="Image result for flowers for planting k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6736">
            <a:off x="84831" y="47743"/>
            <a:ext cx="2813123" cy="210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083" y="3645775"/>
            <a:ext cx="8880117" cy="621425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8000" u="sng" dirty="0" smtClean="0">
                <a:latin typeface="Kristen ITC" panose="03050502040202030202" pitchFamily="66" charset="0"/>
              </a:rPr>
              <a:t>Friday</a:t>
            </a:r>
            <a:r>
              <a:rPr lang="en-GB" sz="8000" dirty="0">
                <a:latin typeface="Kristen ITC" panose="03050502040202030202" pitchFamily="66" charset="0"/>
              </a:rPr>
              <a:t/>
            </a:r>
            <a:br>
              <a:rPr lang="en-GB" sz="8000" dirty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/>
            </a:r>
            <a:br>
              <a:rPr lang="en-GB" sz="8000" dirty="0" smtClean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>Art Session</a:t>
            </a:r>
            <a:r>
              <a:rPr lang="en-GB" sz="7200" dirty="0" smtClean="0">
                <a:latin typeface="Kristen ITC" panose="03050502040202030202" pitchFamily="66" charset="0"/>
              </a:rPr>
              <a:t/>
            </a:r>
            <a:br>
              <a:rPr lang="en-GB" sz="7200" dirty="0" smtClean="0">
                <a:latin typeface="Kristen ITC" panose="03050502040202030202" pitchFamily="66" charset="0"/>
              </a:rPr>
            </a:br>
            <a:endParaRPr lang="en-GB" sz="7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7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3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PRACTICAL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49" y="1809518"/>
            <a:ext cx="6179001" cy="4351338"/>
          </a:xfrm>
        </p:spPr>
        <p:txBody>
          <a:bodyPr>
            <a:noAutofit/>
          </a:bodyPr>
          <a:lstStyle/>
          <a:p>
            <a:endParaRPr lang="en-GB" sz="3200" dirty="0" smtClean="0"/>
          </a:p>
          <a:p>
            <a:pPr marL="0" indent="0">
              <a:buNone/>
            </a:pPr>
            <a:r>
              <a:rPr lang="en-GB" sz="3200" dirty="0" smtClean="0"/>
              <a:t>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650" y="1353697"/>
            <a:ext cx="65151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 smtClean="0">
                <a:latin typeface="Comic Sans MS" panose="030F0702030302020204" pitchFamily="66" charset="0"/>
              </a:rPr>
              <a:t>Key Stage 1&amp;2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omic Sans MS" panose="030F0702030302020204" pitchFamily="66" charset="0"/>
              </a:rPr>
              <a:t>Cut out a small (approx. 12cmx12cm) picture frame from cardboard for each of your children - a cereal box will 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omic Sans MS" panose="030F0702030302020204" pitchFamily="66" charset="0"/>
              </a:rPr>
              <a:t>Take an isolated walk. </a:t>
            </a:r>
            <a:r>
              <a:rPr lang="en-GB" sz="2800" dirty="0" err="1" smtClean="0">
                <a:latin typeface="Comic Sans MS" panose="030F0702030302020204" pitchFamily="66" charset="0"/>
              </a:rPr>
              <a:t>Chn</a:t>
            </a:r>
            <a:r>
              <a:rPr lang="en-GB" sz="2800" dirty="0" smtClean="0">
                <a:latin typeface="Comic Sans MS" panose="030F0702030302020204" pitchFamily="66" charset="0"/>
              </a:rPr>
              <a:t> use the card to ‘frame’ anything they see that like in nature – no right or wrong choices. Take a photo of each of their choices.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omic Sans MS" panose="030F0702030302020204" pitchFamily="66" charset="0"/>
              </a:rPr>
              <a:t>This will be used when they get home for some artwork.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860" t="14843" r="41070" b="7032"/>
          <a:stretch/>
        </p:blipFill>
        <p:spPr>
          <a:xfrm>
            <a:off x="6762750" y="1426913"/>
            <a:ext cx="5133602" cy="51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8135"/>
            <a:ext cx="12147099" cy="1152966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ART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49" y="1809518"/>
            <a:ext cx="6179001" cy="4351338"/>
          </a:xfrm>
        </p:spPr>
        <p:txBody>
          <a:bodyPr>
            <a:noAutofit/>
          </a:bodyPr>
          <a:lstStyle/>
          <a:p>
            <a:endParaRPr lang="en-GB" sz="3200" dirty="0" smtClean="0"/>
          </a:p>
          <a:p>
            <a:pPr marL="0" indent="0">
              <a:buNone/>
            </a:pPr>
            <a:r>
              <a:rPr lang="en-GB" sz="3200" dirty="0" smtClean="0"/>
              <a:t>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6384"/>
            <a:ext cx="121470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 smtClean="0">
                <a:latin typeface="Comic Sans MS" panose="030F0702030302020204" pitchFamily="66" charset="0"/>
              </a:rPr>
              <a:t>Key Stage 1&amp;2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omic Sans MS" panose="030F0702030302020204" pitchFamily="66" charset="0"/>
              </a:rPr>
              <a:t>Children choose 4 of their favourite images. Draw 4 squares on a piece of white paper (grown ups might need to do this bit). Children then use pastels (or whatever you have available) to re-create the images they have chosen. Hey presto!</a:t>
            </a:r>
          </a:p>
        </p:txBody>
      </p:sp>
      <p:pic>
        <p:nvPicPr>
          <p:cNvPr id="9218" name="Picture 2" descr="https://attachments.office.net/owa/nboden%40march.w-sussex.sch.uk/service.svc/s/GetAttachmentThumbnail?id=AQMkADMyNGM2YjRlLTIxMmItNDdlYy05YjgxLWFiM2UwNjNlY2E0NwBGAAAD33negr0JGkSS2rku1ZB7ywcAnlsunlcUlki3brb%2BGqOtdAAAAgEMAAAAnlsunlcUlki3brb%2BGqOtdAAB0kA3TQAAAAESABAAAdYVTbEBrkWhdyIG8aQUwg%3D%3D&amp;thumbnailType=2&amp;owa=outlook.office.com&amp;scriptVer=2020031603.15&amp;X-OWA-CANARY=u3BGeEXpkUClo4vbsfRZ_7CsMarezdcYtQ0QLQCV-BHIHOtiJQpXg_s73En74Cl4gGRWGptz4K4.&amp;token=eyJhbGciOiJSUzI1NiIsImtpZCI6IjU2MzU4ODUyMzRCOTI1MkRERTAwNTc2NkQ5RDlGMjc2NTY1RjYzRTIiLCJ4NXQiOiJWaldJVWpTNUpTM2VBRmRtMmRueWRsWmZZLUkiLCJ0eXAiOiJKV1QifQ.eyJvcmlnaW4iOiJodHRwczovL291dGxvb2sub2ZmaWNlMzY1LmNvbSIsInZlciI6IkV4Y2hhbmdlLkNhbGxiYWNrLlYxIiwiYXBwY3R4c2VuZGVyIjoiT3dhRG93bmxvYWRAYzY5MmQ5MmUtMDc3NC00OGQ0LWE5MDUtNjgxMWY5NGQ2MmQ4IiwiaXNzcmluZyI6IldXIiwiYXBwY3R4Ijoie1wibXNleGNocHJvdFwiOlwib3dhXCIsXCJwcmltYXJ5c2lkXCI6XCJTLTEtNS0yMS0xOTQwMjU0NDE2LTEwMTkxNDMwMS00MjQwMjI0MDEwLTIxOTE2NTE2XCIsXCJwdWlkXCI6XCIxMTUzOTc3MDI1NzM2ODc0MjQ0XCIsXCJvaWRcIjpcImRlMWQ3NDM4LWI2MjEtNDUwMC1iNGQ3LWFhNWRjZTA2MmVkNlwiLFwic2NvcGVcIjpcIk93YURvd25sb2FkXCJ9IiwibmJmIjoxNTg0ODI1OTgyLCJleHAiOjE1ODQ4MjY1ODIsImlzcyI6IjAwMDAwMDAyLTAwMDAtMGZmMS1jZTAwLTAwMDAwMDAwMDAwMEBjNjkyZDkyZS0wNzc0LTQ4ZDQtYTkwNS02ODExZjk0ZDYyZDgiLCJhdWQiOiIwMDAwMDAwMi0wMDAwLTBmZjEtY2UwMC0wMDAwMDAwMDAwMDAvYXR0YWNobWVudHMub2ZmaWNlLm5ldEBjNjkyZDkyZS0wNzc0LTQ4ZDQtYTkwNS02ODExZjk0ZDYyZDgifQ.KVj-Lp4hNdqCpRAu4quhNyC1CxtjE0tvYXDlktfNAbXf9GIkuSxf_u7BrZQvvWnhjLJ_nSLw0h6oYHdDvz-BAac6v-QClq5IGiT_u6w7omp8Mtn2i8058GoLKtuufhF6iNDbESOfkj-uF83bnnvUsdAYsQK0Lqro3hHWgvrTPqLux1_zNCWk28-EkPGx0QRZ48d4apvfCyOZalX4rDXUtdvrV2cQxRGIpV4TpfhdlCidqKDwCxnnEewmxY7oS6MwVplpeql0ag9-lXn_1IWdMiuO_XCdTNevdc-Si7Dqe3hd6YUWOm7aTlI11XS4Ozom0n6YLrdYOg1MuM6l4tP2H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23" y="2466262"/>
            <a:ext cx="4312101" cy="431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653" y="2466262"/>
            <a:ext cx="4197872" cy="43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Kristen ITC" panose="03050502040202030202" pitchFamily="66" charset="0"/>
              </a:rPr>
              <a:t>Other ideas</a:t>
            </a:r>
            <a:endParaRPr lang="en-GB" u="sng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33" y="1484835"/>
            <a:ext cx="7247021" cy="2350168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Build a flower resource click 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here.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Flower press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Visit garden centre (non Corona Virus times)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Flower identification keys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littlebinsforlittlehands.com/wp-content/uploads/2019/03/Flower-Science.00_01_26_08.Still040-680x3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4235">
            <a:off x="8223317" y="4061505"/>
            <a:ext cx="3733939" cy="210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774662">
            <a:off x="9122205" y="5463308"/>
            <a:ext cx="3009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Freeze Flowers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" b="57705"/>
          <a:stretch/>
        </p:blipFill>
        <p:spPr>
          <a:xfrm rot="1444962">
            <a:off x="8058038" y="799352"/>
            <a:ext cx="3654115" cy="2207855"/>
          </a:xfrm>
          <a:prstGeom prst="rect">
            <a:avLst/>
          </a:prstGeom>
        </p:spPr>
      </p:pic>
      <p:pic>
        <p:nvPicPr>
          <p:cNvPr id="4100" name="Picture 4" descr="Paper Flower Crown - Spring Activity for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794"/>
          <a:stretch/>
        </p:blipFill>
        <p:spPr bwMode="auto">
          <a:xfrm rot="980046">
            <a:off x="4483285" y="3941612"/>
            <a:ext cx="2696772" cy="28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79893">
            <a:off x="1079156" y="4427976"/>
            <a:ext cx="2667000" cy="189114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7365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716" y="602455"/>
            <a:ext cx="10515600" cy="1325563"/>
          </a:xfrm>
        </p:spPr>
        <p:txBody>
          <a:bodyPr/>
          <a:lstStyle/>
          <a:p>
            <a:r>
              <a:rPr lang="en-GB" u="sng" dirty="0" err="1" smtClean="0">
                <a:latin typeface="Kristen ITC" panose="03050502040202030202" pitchFamily="66" charset="0"/>
              </a:rPr>
              <a:t>Twinkl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4" y="2448761"/>
            <a:ext cx="10515600" cy="4351338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A lot of resources we use come from </a:t>
            </a:r>
            <a:r>
              <a:rPr lang="en-GB" dirty="0" err="1" smtClean="0">
                <a:latin typeface="Comic Sans MS" panose="030F0702030302020204" pitchFamily="66" charset="0"/>
              </a:rPr>
              <a:t>Twinkl</a:t>
            </a:r>
            <a:r>
              <a:rPr lang="en-GB" dirty="0" smtClean="0">
                <a:latin typeface="Comic Sans MS" panose="030F0702030302020204" pitchFamily="66" charset="0"/>
              </a:rPr>
              <a:t> because they have such a variety of </a:t>
            </a:r>
            <a:r>
              <a:rPr lang="en-GB" dirty="0" err="1" smtClean="0">
                <a:latin typeface="Comic Sans MS" panose="030F0702030302020204" pitchFamily="66" charset="0"/>
              </a:rPr>
              <a:t>Powerpoints</a:t>
            </a:r>
            <a:r>
              <a:rPr lang="en-GB" dirty="0" smtClean="0">
                <a:latin typeface="Comic Sans MS" panose="030F0702030302020204" pitchFamily="66" charset="0"/>
              </a:rPr>
              <a:t>, work sheets and practical resources.</a:t>
            </a:r>
          </a:p>
          <a:p>
            <a:r>
              <a:rPr lang="en-GB" dirty="0" err="1" smtClean="0">
                <a:latin typeface="Comic Sans MS" panose="030F0702030302020204" pitchFamily="66" charset="0"/>
              </a:rPr>
              <a:t>Twinkl</a:t>
            </a:r>
            <a:r>
              <a:rPr lang="en-GB" dirty="0" smtClean="0">
                <a:latin typeface="Comic Sans MS" panose="030F0702030302020204" pitchFamily="66" charset="0"/>
              </a:rPr>
              <a:t> are amazingly doing a months free membership: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www.twinkl.co.uk/offer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enter the code: PARENTSTWINKLHELPS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443" y="365125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52697"/>
            <a:ext cx="9144000" cy="2387600"/>
          </a:xfrm>
        </p:spPr>
        <p:txBody>
          <a:bodyPr>
            <a:normAutofit/>
          </a:bodyPr>
          <a:lstStyle/>
          <a:p>
            <a:r>
              <a:rPr lang="en-GB" sz="6600" u="sng" dirty="0" smtClean="0">
                <a:latin typeface="Kristen ITC" panose="03050502040202030202" pitchFamily="66" charset="0"/>
              </a:rPr>
              <a:t>Home Schooling </a:t>
            </a:r>
            <a:r>
              <a:rPr lang="en-GB" sz="6600" dirty="0" smtClean="0">
                <a:latin typeface="Kristen ITC" panose="03050502040202030202" pitchFamily="66" charset="0"/>
              </a:rPr>
              <a:t/>
            </a:r>
            <a:br>
              <a:rPr lang="en-GB" sz="6600" dirty="0" smtClean="0">
                <a:latin typeface="Kristen ITC" panose="03050502040202030202" pitchFamily="66" charset="0"/>
              </a:rPr>
            </a:br>
            <a:r>
              <a:rPr lang="en-GB" sz="6600" dirty="0" smtClean="0">
                <a:latin typeface="Kristen ITC" panose="03050502040202030202" pitchFamily="66" charset="0"/>
              </a:rPr>
              <a:t>Week 1</a:t>
            </a:r>
            <a:endParaRPr lang="en-GB" sz="6600" dirty="0">
              <a:latin typeface="Kristen ITC" panose="03050502040202030202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3800" dirty="0" smtClean="0">
                <a:latin typeface="Kristen ITC" panose="03050502040202030202" pitchFamily="66" charset="0"/>
              </a:rPr>
              <a:t>Daffodils</a:t>
            </a:r>
            <a:endParaRPr lang="en-GB" sz="13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365125"/>
            <a:ext cx="11366696" cy="1325563"/>
          </a:xfrm>
        </p:spPr>
        <p:txBody>
          <a:bodyPr/>
          <a:lstStyle/>
          <a:p>
            <a:pPr algn="ctr"/>
            <a:r>
              <a:rPr lang="en-GB" u="sng" dirty="0" smtClean="0">
                <a:latin typeface="Kristen ITC" panose="03050502040202030202" pitchFamily="66" charset="0"/>
              </a:rPr>
              <a:t>Activities and Resources for this week</a:t>
            </a:r>
            <a:endParaRPr lang="en-GB" u="sng" dirty="0">
              <a:latin typeface="Kristen ITC" panose="03050502040202030202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111566"/>
              </p:ext>
            </p:extLst>
          </p:nvPr>
        </p:nvGraphicFramePr>
        <p:xfrm>
          <a:off x="1280160" y="1871004"/>
          <a:ext cx="9551962" cy="4093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7438">
                  <a:extLst>
                    <a:ext uri="{9D8B030D-6E8A-4147-A177-3AD203B41FA5}">
                      <a16:colId xmlns:a16="http://schemas.microsoft.com/office/drawing/2014/main" val="2629288299"/>
                    </a:ext>
                  </a:extLst>
                </a:gridCol>
                <a:gridCol w="3698285">
                  <a:extLst>
                    <a:ext uri="{9D8B030D-6E8A-4147-A177-3AD203B41FA5}">
                      <a16:colId xmlns:a16="http://schemas.microsoft.com/office/drawing/2014/main" val="2334250096"/>
                    </a:ext>
                  </a:extLst>
                </a:gridCol>
                <a:gridCol w="4206239">
                  <a:extLst>
                    <a:ext uri="{9D8B030D-6E8A-4147-A177-3AD203B41FA5}">
                      <a16:colId xmlns:a16="http://schemas.microsoft.com/office/drawing/2014/main" val="4241739010"/>
                    </a:ext>
                  </a:extLst>
                </a:gridCol>
              </a:tblGrid>
              <a:tr h="333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Activity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Resources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2615906"/>
                  </a:ext>
                </a:extLst>
              </a:tr>
              <a:tr h="682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Monday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Parts of a flower – dissection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Daffodils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222918"/>
                  </a:ext>
                </a:extLst>
              </a:tr>
              <a:tr h="10311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Tuesday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Daffodil Craft Session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Coloured paper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Cupcake cases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Lolly Sticks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723684"/>
                  </a:ext>
                </a:extLst>
              </a:tr>
              <a:tr h="682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Wednesday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What does a flower need to survive? Investigation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Light coloured flower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Food Colouring (gel if poss)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0393634"/>
                  </a:ext>
                </a:extLst>
              </a:tr>
              <a:tr h="682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Thursday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Life cycle of a flower – planting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Seeds / flowers for planting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7103082"/>
                  </a:ext>
                </a:extLst>
              </a:tr>
              <a:tr h="682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Friday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Flowers Art Session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Card frames (cereal box)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Pastels (or colouring pencils)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631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6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668" y="3484109"/>
            <a:ext cx="5844817" cy="306805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8000" u="sng" dirty="0" smtClean="0">
                <a:latin typeface="Kristen ITC" panose="03050502040202030202" pitchFamily="66" charset="0"/>
              </a:rPr>
              <a:t>Monday </a:t>
            </a:r>
            <a:r>
              <a:rPr lang="en-GB" sz="8000" dirty="0">
                <a:latin typeface="Kristen ITC" panose="03050502040202030202" pitchFamily="66" charset="0"/>
              </a:rPr>
              <a:t/>
            </a:r>
            <a:br>
              <a:rPr lang="en-GB" sz="8000" dirty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/>
            </a:r>
            <a:br>
              <a:rPr lang="en-GB" sz="8000" dirty="0" smtClean="0">
                <a:latin typeface="Kristen ITC" panose="03050502040202030202" pitchFamily="66" charset="0"/>
              </a:rPr>
            </a:br>
            <a:r>
              <a:rPr lang="en-GB" sz="8000" dirty="0" smtClean="0">
                <a:latin typeface="Kristen ITC" panose="03050502040202030202" pitchFamily="66" charset="0"/>
              </a:rPr>
              <a:t>Parts of a flower</a:t>
            </a:r>
            <a:r>
              <a:rPr lang="en-GB" sz="7200" dirty="0" smtClean="0">
                <a:latin typeface="Kristen ITC" panose="03050502040202030202" pitchFamily="66" charset="0"/>
              </a:rPr>
              <a:t/>
            </a:r>
            <a:br>
              <a:rPr lang="en-GB" sz="7200" dirty="0" smtClean="0">
                <a:latin typeface="Kristen ITC" panose="03050502040202030202" pitchFamily="66" charset="0"/>
              </a:rPr>
            </a:br>
            <a:endParaRPr lang="en-GB" sz="7200" dirty="0">
              <a:latin typeface="Kristen ITC" panose="03050502040202030202" pitchFamily="66" charset="0"/>
            </a:endParaRPr>
          </a:p>
        </p:txBody>
      </p:sp>
      <p:pic>
        <p:nvPicPr>
          <p:cNvPr id="1026" name="Picture 2" descr="Image result for parts of a daffodi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0"/>
          <a:stretch/>
        </p:blipFill>
        <p:spPr bwMode="auto">
          <a:xfrm>
            <a:off x="8046720" y="1128943"/>
            <a:ext cx="3488787" cy="47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87400" y="2506662"/>
            <a:ext cx="4779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Comic Sans MS" panose="030F0702030302020204" pitchFamily="66" charset="0"/>
              </a:rPr>
              <a:t>Key Stage 1: </a:t>
            </a:r>
          </a:p>
          <a:p>
            <a:pPr marL="0" indent="0">
              <a:buNone/>
            </a:pPr>
            <a:r>
              <a:rPr lang="en-GB" sz="3600" dirty="0" smtClean="0">
                <a:latin typeface="Comic Sans MS" panose="030F0702030302020204" pitchFamily="66" charset="0"/>
              </a:rPr>
              <a:t>Look through this </a:t>
            </a:r>
            <a:r>
              <a:rPr lang="en-GB" sz="3600" dirty="0" err="1" smtClean="0">
                <a:latin typeface="Comic Sans MS" panose="030F0702030302020204" pitchFamily="66" charset="0"/>
              </a:rPr>
              <a:t>Powerpoint</a:t>
            </a:r>
            <a:r>
              <a:rPr lang="en-GB" sz="3600" dirty="0" smtClean="0">
                <a:latin typeface="Comic Sans MS" panose="030F0702030302020204" pitchFamily="66" charset="0"/>
              </a:rPr>
              <a:t> on </a:t>
            </a:r>
            <a:r>
              <a:rPr lang="en-GB" sz="3600" u="sng" dirty="0" smtClean="0">
                <a:latin typeface="Comic Sans MS" panose="030F0702030302020204" pitchFamily="66" charset="0"/>
              </a:rPr>
              <a:t>basic ‘Parts </a:t>
            </a:r>
            <a:r>
              <a:rPr lang="en-GB" sz="3600" dirty="0" smtClean="0">
                <a:latin typeface="Comic Sans MS" panose="030F0702030302020204" pitchFamily="66" charset="0"/>
              </a:rPr>
              <a:t>and Functions of a Plant’ on </a:t>
            </a:r>
            <a:r>
              <a:rPr lang="en-GB" sz="3600" dirty="0" err="1" smtClean="0">
                <a:latin typeface="Comic Sans MS" panose="030F0702030302020204" pitchFamily="66" charset="0"/>
              </a:rPr>
              <a:t>Twinkl</a:t>
            </a:r>
            <a:r>
              <a:rPr lang="en-GB" sz="3600" dirty="0" smtClean="0">
                <a:latin typeface="Comic Sans MS" panose="030F0702030302020204" pitchFamily="66" charset="0"/>
              </a:rPr>
              <a:t> which can be found </a:t>
            </a:r>
            <a:r>
              <a:rPr lang="en-GB" sz="3600" dirty="0" smtClean="0">
                <a:latin typeface="Comic Sans MS" panose="030F0702030302020204" pitchFamily="66" charset="0"/>
                <a:hlinkClick r:id="rId2"/>
              </a:rPr>
              <a:t>here.</a:t>
            </a:r>
            <a:endParaRPr lang="en-GB" sz="36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LEARN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572" t="43695" r="45563" b="14787"/>
          <a:stretch/>
        </p:blipFill>
        <p:spPr>
          <a:xfrm>
            <a:off x="5855368" y="2069431"/>
            <a:ext cx="5967663" cy="3037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93816" y="5599381"/>
            <a:ext cx="674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If full web page doesn’t appear, click on the green ‘Download Now’ icon on the web page and the resource will download correctly.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76385" y="2042428"/>
            <a:ext cx="4779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Comic Sans MS" panose="030F0702030302020204" pitchFamily="66" charset="0"/>
              </a:rPr>
              <a:t>Key Stage 2: </a:t>
            </a:r>
          </a:p>
          <a:p>
            <a:pPr marL="0" indent="0">
              <a:buNone/>
            </a:pPr>
            <a:r>
              <a:rPr lang="en-GB" sz="3600" dirty="0" smtClean="0">
                <a:latin typeface="Comic Sans MS" panose="030F0702030302020204" pitchFamily="66" charset="0"/>
              </a:rPr>
              <a:t>Look through the </a:t>
            </a:r>
            <a:r>
              <a:rPr lang="en-GB" sz="3600" u="sng" dirty="0" smtClean="0">
                <a:latin typeface="Comic Sans MS" panose="030F0702030302020204" pitchFamily="66" charset="0"/>
              </a:rPr>
              <a:t>reproductive parts </a:t>
            </a:r>
            <a:r>
              <a:rPr lang="en-GB" sz="3600" dirty="0" smtClean="0">
                <a:latin typeface="Comic Sans MS" panose="030F0702030302020204" pitchFamily="66" charset="0"/>
              </a:rPr>
              <a:t>of a flower in part 1 of this ‘Interactive Plants eBook’ on </a:t>
            </a:r>
            <a:r>
              <a:rPr lang="en-GB" sz="3600" dirty="0" err="1" smtClean="0">
                <a:latin typeface="Comic Sans MS" panose="030F0702030302020204" pitchFamily="66" charset="0"/>
              </a:rPr>
              <a:t>Twinkl</a:t>
            </a:r>
            <a:r>
              <a:rPr lang="en-GB" sz="3600" dirty="0" smtClean="0">
                <a:latin typeface="Comic Sans MS" panose="030F0702030302020204" pitchFamily="66" charset="0"/>
              </a:rPr>
              <a:t> which can be found </a:t>
            </a:r>
            <a:r>
              <a:rPr lang="en-GB" sz="3600" dirty="0" smtClean="0">
                <a:latin typeface="Comic Sans MS" panose="030F0702030302020204" pitchFamily="66" charset="0"/>
                <a:hlinkClick r:id="rId2"/>
              </a:rPr>
              <a:t>here.</a:t>
            </a:r>
            <a:endParaRPr lang="en-GB" sz="36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LEARN</a:t>
            </a: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710" t="40406" r="44945" b="17468"/>
          <a:stretch/>
        </p:blipFill>
        <p:spPr>
          <a:xfrm>
            <a:off x="5566611" y="2165685"/>
            <a:ext cx="6160168" cy="3081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3816" y="5599381"/>
            <a:ext cx="674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If full web page doesn’t appear, click on the green ‘Launch’ icon on the web page and the resource will download correctly.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6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502" y="1354795"/>
            <a:ext cx="58196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>
                <a:latin typeface="Comic Sans MS" panose="030F0702030302020204" pitchFamily="66" charset="0"/>
              </a:rPr>
              <a:t>Key Stage 1</a:t>
            </a:r>
            <a:r>
              <a:rPr lang="en-GB" sz="3600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en-GB" sz="3200" u="sng" dirty="0" smtClean="0">
                <a:latin typeface="Comic Sans MS" panose="030F0702030302020204" pitchFamily="66" charset="0"/>
              </a:rPr>
              <a:t>Activity 1: </a:t>
            </a:r>
            <a:r>
              <a:rPr lang="en-GB" sz="2800" dirty="0" smtClean="0">
                <a:latin typeface="Comic Sans MS" panose="030F0702030302020204" pitchFamily="66" charset="0"/>
              </a:rPr>
              <a:t>Match vocabulary and definitions resource can be find on </a:t>
            </a:r>
            <a:r>
              <a:rPr lang="en-GB" sz="2800" dirty="0" err="1" smtClean="0">
                <a:latin typeface="Comic Sans MS" panose="030F0702030302020204" pitchFamily="66" charset="0"/>
              </a:rPr>
              <a:t>Twinkl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  <a:hlinkClick r:id="rId2"/>
              </a:rPr>
              <a:t>here. </a:t>
            </a:r>
            <a:r>
              <a:rPr lang="en-GB" sz="2800" dirty="0" smtClean="0">
                <a:latin typeface="Comic Sans MS" panose="030F0702030302020204" pitchFamily="66" charset="0"/>
              </a:rPr>
              <a:t>Some children will need help with reading. They could also draw a picture to go with each definition.</a:t>
            </a:r>
          </a:p>
          <a:p>
            <a:r>
              <a:rPr lang="en-GB" sz="3200" u="sng" dirty="0" smtClean="0">
                <a:latin typeface="Comic Sans MS" panose="030F0702030302020204" pitchFamily="66" charset="0"/>
              </a:rPr>
              <a:t>Activity 2: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latin typeface="Comic Sans MS" panose="030F0702030302020204" pitchFamily="66" charset="0"/>
              </a:rPr>
              <a:t>Use this information to create a ‘foldable’ of petals, stem, leaves and roots.</a:t>
            </a:r>
          </a:p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20315" y="341484"/>
            <a:ext cx="1074018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u="sng" dirty="0" smtClean="0">
                <a:latin typeface="Kristen ITC" panose="03050502040202030202" pitchFamily="66" charset="0"/>
              </a:rPr>
              <a:t>PRACTICE</a:t>
            </a:r>
            <a:br>
              <a:rPr lang="en-GB" sz="6000" u="sng" dirty="0" smtClean="0">
                <a:latin typeface="Kristen ITC" panose="03050502040202030202" pitchFamily="66" charset="0"/>
              </a:rPr>
            </a:br>
            <a:endParaRPr lang="en-GB" sz="6000" u="sng" dirty="0">
              <a:latin typeface="Kristen ITC" panose="03050502040202030202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4738" t="15187" r="40999" b="12664"/>
          <a:stretch/>
        </p:blipFill>
        <p:spPr>
          <a:xfrm>
            <a:off x="7932338" y="734076"/>
            <a:ext cx="4012839" cy="367750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592" t="14083" r="43367" b="8129"/>
          <a:stretch/>
        </p:blipFill>
        <p:spPr>
          <a:xfrm>
            <a:off x="6153844" y="2919580"/>
            <a:ext cx="3556987" cy="37905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86939" y="2919580"/>
            <a:ext cx="2348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u="sng" dirty="0">
                <a:latin typeface="Comic Sans MS" panose="030F0702030302020204" pitchFamily="66" charset="0"/>
              </a:rPr>
              <a:t>Activity 2:</a:t>
            </a:r>
            <a:r>
              <a:rPr lang="en-GB" sz="3200" dirty="0">
                <a:latin typeface="Comic Sans MS" panose="030F0702030302020204" pitchFamily="66" charset="0"/>
              </a:rPr>
              <a:t> </a:t>
            </a:r>
            <a:endParaRPr lang="en-GB" sz="3200" dirty="0"/>
          </a:p>
        </p:txBody>
      </p:sp>
      <p:sp>
        <p:nvSpPr>
          <p:cNvPr id="14" name="Rectangle 13"/>
          <p:cNvSpPr/>
          <p:nvPr/>
        </p:nvSpPr>
        <p:spPr>
          <a:xfrm>
            <a:off x="7957746" y="661115"/>
            <a:ext cx="2348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u="sng" dirty="0">
                <a:latin typeface="Comic Sans MS" panose="030F0702030302020204" pitchFamily="66" charset="0"/>
              </a:rPr>
              <a:t>Activity </a:t>
            </a:r>
            <a:r>
              <a:rPr lang="en-GB" sz="3200" u="sng" dirty="0" smtClean="0">
                <a:latin typeface="Comic Sans MS" panose="030F0702030302020204" pitchFamily="66" charset="0"/>
              </a:rPr>
              <a:t>1: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9720549" y="4804171"/>
            <a:ext cx="2767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full web page doesn’t appear, click on the green ‘Download Now’ icon on the web page and the resource will download correctly.</a:t>
            </a:r>
          </a:p>
        </p:txBody>
      </p:sp>
    </p:spTree>
    <p:extLst>
      <p:ext uri="{BB962C8B-B14F-4D97-AF65-F5344CB8AC3E}">
        <p14:creationId xmlns:p14="http://schemas.microsoft.com/office/powerpoint/2010/main" val="14871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</TotalTime>
  <Words>1050</Words>
  <Application>Microsoft Office PowerPoint</Application>
  <PresentationFormat>Widescreen</PresentationFormat>
  <Paragraphs>119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Kristen ITC</vt:lpstr>
      <vt:lpstr>Times New Roman</vt:lpstr>
      <vt:lpstr>Office Theme</vt:lpstr>
      <vt:lpstr>Home Schooling Made Easy: Planning for weekly mini-topics  </vt:lpstr>
      <vt:lpstr>Some practical points </vt:lpstr>
      <vt:lpstr>Twinkl </vt:lpstr>
      <vt:lpstr>Home Schooling  Week 1</vt:lpstr>
      <vt:lpstr>Activities and Resources for this week</vt:lpstr>
      <vt:lpstr>Monday   Parts of a flower </vt:lpstr>
      <vt:lpstr>LEARN</vt:lpstr>
      <vt:lpstr>LEARN</vt:lpstr>
      <vt:lpstr>PRACTICE </vt:lpstr>
      <vt:lpstr>PRACTICE</vt:lpstr>
      <vt:lpstr>PRACTICAL</vt:lpstr>
      <vt:lpstr>Tuesday  Craft Day </vt:lpstr>
      <vt:lpstr>CRAFT SESSION</vt:lpstr>
      <vt:lpstr>Wednesday   What does a flower need to survive? </vt:lpstr>
      <vt:lpstr>LEARN</vt:lpstr>
      <vt:lpstr>PRACTICE</vt:lpstr>
      <vt:lpstr>PRACTICAL</vt:lpstr>
      <vt:lpstr>Thursday  Life Cycle of a Flower </vt:lpstr>
      <vt:lpstr>LEARN</vt:lpstr>
      <vt:lpstr>PRACTICE</vt:lpstr>
      <vt:lpstr>PRACTICE</vt:lpstr>
      <vt:lpstr>PowerPoint Presentation</vt:lpstr>
      <vt:lpstr>PRACTICAL</vt:lpstr>
      <vt:lpstr>Friday  Art Session </vt:lpstr>
      <vt:lpstr>PRACTICAL</vt:lpstr>
      <vt:lpstr>ART</vt:lpstr>
      <vt:lpstr>Other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a Primary School teacher currently home schooling my Year 1 boy and Year 4 girl for the first time due to the fact that we are self-isolating because of the Coronavirus.   We have had a really successful week and thought I would share our approach with you in the hope that it might make things a bit easier to have a bit of a ‘Go to’ to help you through.  We have aimed to do Maths and English in the morning and have had a contuin</dc:title>
  <dc:creator>March Primary School</dc:creator>
  <cp:lastModifiedBy>Head</cp:lastModifiedBy>
  <cp:revision>62</cp:revision>
  <dcterms:created xsi:type="dcterms:W3CDTF">2020-03-20T14:46:07Z</dcterms:created>
  <dcterms:modified xsi:type="dcterms:W3CDTF">2020-03-31T12:37:36Z</dcterms:modified>
</cp:coreProperties>
</file>