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89" r:id="rId6"/>
    <p:sldId id="282" r:id="rId7"/>
    <p:sldId id="290" r:id="rId8"/>
    <p:sldId id="284" r:id="rId9"/>
    <p:sldId id="288" r:id="rId10"/>
    <p:sldId id="277" r:id="rId11"/>
    <p:sldId id="286" r:id="rId12"/>
  </p:sldIdLst>
  <p:sldSz cx="9144000" cy="6858000" type="screen4x3"/>
  <p:notesSz cx="6858000" cy="9144000"/>
  <p:embeddedFontLst>
    <p:embeddedFont>
      <p:font typeface="Kalam" panose="02000000000000000000" pitchFamily="2" charset="0"/>
      <p:regular r:id="rId15"/>
    </p:embeddedFont>
    <p:embeddedFont>
      <p:font typeface="Calibri" panose="020F0502020204030204" pitchFamily="34" charset="0"/>
      <p:regular r:id="rId16"/>
      <p:bold r:id="rId17"/>
      <p:italic r:id="rId18"/>
      <p:boldItalic r:id="rId19"/>
    </p:embeddedFont>
    <p:embeddedFont>
      <p:font typeface="Twinkl" pitchFamily="2" charset="0"/>
      <p:regular r:id="rId20"/>
      <p:bold r:id="rId21"/>
    </p:embeddedFont>
    <p:embeddedFont>
      <p:font typeface="Tuffy-TTF" panose="020B0603060100000000" pitchFamily="34" charset="0"/>
      <p:regular r:id="rId22"/>
      <p:bold r:id="rId23"/>
      <p:italic r:id="rId24"/>
      <p:boldItalic r:id="rId25"/>
    </p:embeddedFont>
    <p:embeddedFont>
      <p:font typeface="Tuffy" panose="020B0603060100000000"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D31"/>
    <a:srgbClr val="E9E7DB"/>
    <a:srgbClr val="00639A"/>
    <a:srgbClr val="AFDEF8"/>
    <a:srgbClr val="4DB1E3"/>
    <a:srgbClr val="0079C3"/>
    <a:srgbClr val="FFE76D"/>
    <a:srgbClr val="072F54"/>
    <a:srgbClr val="003464"/>
    <a:srgbClr val="004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1506" y="108"/>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31/10/2019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31/10/2019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autumn-block-5-perimeter-and-area-year-5-white-rose-maths-resources-key-stage-1-year-1-year-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twinkl.co.uk/resources/planit-maths-primary-teaching-resources-year-5/planit-maths-primary-teaching-resources-year-5-measurement/planit-maths-primary-teaching-resources-year-5-measurement-measure-and-calculate-the-perimeter-of-composite-rectilinear-shapes-in-centimetres-and-metres" TargetMode="Externa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autumn-block-5-perimeter-and-area-year-5-white-rose-maths-resources-key-stage-1-year-1-year-2"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260059" y="5673375"/>
            <a:ext cx="1300293" cy="838899"/>
          </a:xfrm>
          <a:prstGeom prst="rect">
            <a:avLst/>
          </a:prstGeom>
          <a:solidFill>
            <a:srgbClr val="18A0DB">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742639"/>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Measure and calculate the perimeter of composite rectilinear shapes in centimetres and metres.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450" y="3226660"/>
            <a:ext cx="3706073" cy="1853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764" y="3225825"/>
            <a:ext cx="3721238" cy="186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942826" y="2978092"/>
            <a:ext cx="1300293" cy="838899"/>
          </a:xfrm>
          <a:prstGeom prst="rect">
            <a:avLst/>
          </a:prstGeom>
          <a:solidFill>
            <a:srgbClr val="18A0DB">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Measure and calculate the perimeter of composite rectilinear shapes in centimetres and metres.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667222"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221979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Calculate Perimeter</a:t>
            </a:r>
          </a:p>
        </p:txBody>
      </p:sp>
      <p:cxnSp>
        <p:nvCxnSpPr>
          <p:cNvPr id="103" name="Straight Connector 102"/>
          <p:cNvCxnSpPr/>
          <p:nvPr/>
        </p:nvCxnSpPr>
        <p:spPr>
          <a:xfrm>
            <a:off x="2667222"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41532"/>
            <a:ext cx="7632700" cy="495108"/>
          </a:xfrm>
          <a:prstGeom prst="rect">
            <a:avLst/>
          </a:prstGeom>
          <a:solidFill>
            <a:srgbClr val="AFDEF8"/>
          </a:solidFill>
          <a:ln w="28575">
            <a:noFill/>
          </a:ln>
        </p:spPr>
        <p:txBody>
          <a:bodyPr wrap="square" lIns="108000" tIns="108000" rIns="108000" bIns="108000" rtlCol="0">
            <a:spAutoFit/>
          </a:bodyPr>
          <a:lstStyle/>
          <a:p>
            <a:pPr algn="ctr"/>
            <a:r>
              <a:rPr lang="en-GB" dirty="0"/>
              <a:t>What are the lengths of the unlabelled sides?</a:t>
            </a:r>
          </a:p>
        </p:txBody>
      </p:sp>
      <p:pic>
        <p:nvPicPr>
          <p:cNvPr id="12" name="Picture 11"/>
          <p:cNvPicPr>
            <a:picLocks noChangeAspect="1"/>
          </p:cNvPicPr>
          <p:nvPr/>
        </p:nvPicPr>
        <p:blipFill rotWithShape="1">
          <a:blip r:embed="rId3"/>
          <a:srcRect l="1289" t="1448" r="976" b="734"/>
          <a:stretch/>
        </p:blipFill>
        <p:spPr>
          <a:xfrm>
            <a:off x="755651" y="1981200"/>
            <a:ext cx="7632700" cy="4114800"/>
          </a:xfrm>
          <a:prstGeom prst="rect">
            <a:avLst/>
          </a:prstGeom>
        </p:spPr>
      </p:pic>
      <p:sp>
        <p:nvSpPr>
          <p:cNvPr id="13" name="Freeform: Shape 41"/>
          <p:cNvSpPr/>
          <p:nvPr/>
        </p:nvSpPr>
        <p:spPr>
          <a:xfrm rot="5887295">
            <a:off x="3534218" y="2099761"/>
            <a:ext cx="1909206" cy="2863799"/>
          </a:xfrm>
          <a:custGeom>
            <a:avLst/>
            <a:gdLst>
              <a:gd name="connsiteX0" fmla="*/ 0 w 365761"/>
              <a:gd name="connsiteY0" fmla="*/ 0 h 548640"/>
              <a:gd name="connsiteX1" fmla="*/ 91440 w 365761"/>
              <a:gd name="connsiteY1" fmla="*/ 0 h 548640"/>
              <a:gd name="connsiteX2" fmla="*/ 91440 w 365761"/>
              <a:gd name="connsiteY2" fmla="*/ 228600 h 548640"/>
              <a:gd name="connsiteX3" fmla="*/ 274321 w 365761"/>
              <a:gd name="connsiteY3" fmla="*/ 228600 h 548640"/>
              <a:gd name="connsiteX4" fmla="*/ 274321 w 365761"/>
              <a:gd name="connsiteY4" fmla="*/ 0 h 548640"/>
              <a:gd name="connsiteX5" fmla="*/ 365761 w 365761"/>
              <a:gd name="connsiteY5" fmla="*/ 0 h 548640"/>
              <a:gd name="connsiteX6" fmla="*/ 365761 w 365761"/>
              <a:gd name="connsiteY6" fmla="*/ 548640 h 548640"/>
              <a:gd name="connsiteX7" fmla="*/ 274321 w 365761"/>
              <a:gd name="connsiteY7" fmla="*/ 548640 h 548640"/>
              <a:gd name="connsiteX8" fmla="*/ 274321 w 365761"/>
              <a:gd name="connsiteY8" fmla="*/ 320040 h 548640"/>
              <a:gd name="connsiteX9" fmla="*/ 91440 w 365761"/>
              <a:gd name="connsiteY9" fmla="*/ 320040 h 548640"/>
              <a:gd name="connsiteX10" fmla="*/ 91440 w 365761"/>
              <a:gd name="connsiteY10" fmla="*/ 548640 h 548640"/>
              <a:gd name="connsiteX11" fmla="*/ 0 w 365761"/>
              <a:gd name="connsiteY11" fmla="*/ 548640 h 548640"/>
              <a:gd name="connsiteX12" fmla="*/ 0 w 365761"/>
              <a:gd name="connsiteY12" fmla="*/ 320040 h 548640"/>
              <a:gd name="connsiteX13" fmla="*/ 0 w 365761"/>
              <a:gd name="connsiteY13" fmla="*/ 22860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61" h="548640">
                <a:moveTo>
                  <a:pt x="0" y="0"/>
                </a:moveTo>
                <a:lnTo>
                  <a:pt x="91440" y="0"/>
                </a:lnTo>
                <a:lnTo>
                  <a:pt x="91440" y="228600"/>
                </a:lnTo>
                <a:lnTo>
                  <a:pt x="274321" y="228600"/>
                </a:lnTo>
                <a:lnTo>
                  <a:pt x="274321" y="0"/>
                </a:lnTo>
                <a:lnTo>
                  <a:pt x="365761" y="0"/>
                </a:lnTo>
                <a:lnTo>
                  <a:pt x="365761" y="548640"/>
                </a:lnTo>
                <a:lnTo>
                  <a:pt x="274321" y="548640"/>
                </a:lnTo>
                <a:lnTo>
                  <a:pt x="274321" y="320040"/>
                </a:lnTo>
                <a:lnTo>
                  <a:pt x="91440" y="320040"/>
                </a:lnTo>
                <a:lnTo>
                  <a:pt x="91440" y="548640"/>
                </a:lnTo>
                <a:lnTo>
                  <a:pt x="0" y="548640"/>
                </a:lnTo>
                <a:lnTo>
                  <a:pt x="0" y="320040"/>
                </a:lnTo>
                <a:lnTo>
                  <a:pt x="0" y="22860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687295">
            <a:off x="5788458" y="4264902"/>
            <a:ext cx="473345" cy="422405"/>
          </a:xfrm>
          <a:prstGeom prst="rect">
            <a:avLst/>
          </a:prstGeom>
        </p:spPr>
        <p:txBody>
          <a:bodyPr wrap="square" lIns="0" tIns="72000" rIns="0" bIns="72000">
            <a:spAutoFit/>
          </a:bodyPr>
          <a:lstStyle/>
          <a:p>
            <a:pPr algn="ctr">
              <a:buNone/>
            </a:pPr>
            <a:r>
              <a:rPr lang="en-GB" dirty="0">
                <a:latin typeface="Kalam" panose="02000000000000000000" pitchFamily="2" charset="0"/>
                <a:cs typeface="Kalam" panose="02000000000000000000" pitchFamily="2" charset="0"/>
              </a:rPr>
              <a:t>10cm</a:t>
            </a:r>
          </a:p>
        </p:txBody>
      </p:sp>
      <p:sp>
        <p:nvSpPr>
          <p:cNvPr id="15" name="Rectangle 14"/>
          <p:cNvSpPr/>
          <p:nvPr/>
        </p:nvSpPr>
        <p:spPr>
          <a:xfrm rot="487295">
            <a:off x="3216992" y="2213653"/>
            <a:ext cx="2857392" cy="422405"/>
          </a:xfrm>
          <a:prstGeom prst="rect">
            <a:avLst/>
          </a:prstGeom>
        </p:spPr>
        <p:txBody>
          <a:bodyPr wrap="square" lIns="0" tIns="72000" rIns="0" bIns="72000">
            <a:spAutoFit/>
          </a:bodyPr>
          <a:lstStyle/>
          <a:p>
            <a:pPr algn="ctr">
              <a:buNone/>
            </a:pPr>
            <a:r>
              <a:rPr lang="en-GB" dirty="0">
                <a:solidFill>
                  <a:srgbClr val="87BD31"/>
                </a:solidFill>
                <a:latin typeface="Kalam" panose="02000000000000000000" pitchFamily="2" charset="0"/>
                <a:cs typeface="Kalam" panose="02000000000000000000" pitchFamily="2" charset="0"/>
              </a:rPr>
              <a:t>60cm</a:t>
            </a:r>
          </a:p>
        </p:txBody>
      </p:sp>
      <p:sp>
        <p:nvSpPr>
          <p:cNvPr id="16" name="Rectangle 15"/>
          <p:cNvSpPr/>
          <p:nvPr/>
        </p:nvSpPr>
        <p:spPr>
          <a:xfrm rot="487295">
            <a:off x="2897613" y="4481929"/>
            <a:ext cx="2857391" cy="422405"/>
          </a:xfrm>
          <a:prstGeom prst="rect">
            <a:avLst/>
          </a:prstGeom>
        </p:spPr>
        <p:txBody>
          <a:bodyPr wrap="square" lIns="0" tIns="72000" rIns="0" bIns="72000">
            <a:spAutoFit/>
          </a:bodyPr>
          <a:lstStyle/>
          <a:p>
            <a:pPr algn="ctr">
              <a:buNone/>
            </a:pPr>
            <a:r>
              <a:rPr lang="en-GB" dirty="0">
                <a:latin typeface="Kalam" panose="02000000000000000000" pitchFamily="2" charset="0"/>
                <a:cs typeface="Kalam" panose="02000000000000000000" pitchFamily="2" charset="0"/>
              </a:rPr>
              <a:t>60cm</a:t>
            </a:r>
          </a:p>
        </p:txBody>
      </p:sp>
      <p:sp>
        <p:nvSpPr>
          <p:cNvPr id="17" name="Rectangle 16"/>
          <p:cNvSpPr/>
          <p:nvPr/>
        </p:nvSpPr>
        <p:spPr>
          <a:xfrm rot="16687295">
            <a:off x="4407526" y="3381472"/>
            <a:ext cx="958680" cy="422405"/>
          </a:xfrm>
          <a:prstGeom prst="rect">
            <a:avLst/>
          </a:prstGeom>
        </p:spPr>
        <p:txBody>
          <a:bodyPr wrap="square" lIns="0" tIns="72000" rIns="0" bIns="72000">
            <a:spAutoFit/>
          </a:bodyPr>
          <a:lstStyle/>
          <a:p>
            <a:pPr algn="ctr">
              <a:buNone/>
            </a:pPr>
            <a:r>
              <a:rPr lang="en-GB" dirty="0">
                <a:solidFill>
                  <a:srgbClr val="87BD31"/>
                </a:solidFill>
                <a:latin typeface="Kalam" panose="02000000000000000000" pitchFamily="2" charset="0"/>
                <a:cs typeface="Kalam" panose="02000000000000000000" pitchFamily="2" charset="0"/>
              </a:rPr>
              <a:t>20cm</a:t>
            </a:r>
          </a:p>
        </p:txBody>
      </p:sp>
      <p:sp>
        <p:nvSpPr>
          <p:cNvPr id="18" name="Rectangle 17"/>
          <p:cNvSpPr/>
          <p:nvPr/>
        </p:nvSpPr>
        <p:spPr>
          <a:xfrm rot="16687295">
            <a:off x="5991359" y="2843087"/>
            <a:ext cx="473345" cy="422405"/>
          </a:xfrm>
          <a:prstGeom prst="rect">
            <a:avLst/>
          </a:prstGeom>
        </p:spPr>
        <p:txBody>
          <a:bodyPr wrap="square" lIns="0" tIns="72000" rIns="0" bIns="72000">
            <a:spAutoFit/>
          </a:bodyPr>
          <a:lstStyle/>
          <a:p>
            <a:pPr algn="ctr">
              <a:buNone/>
            </a:pPr>
            <a:r>
              <a:rPr lang="en-GB" dirty="0">
                <a:latin typeface="Kalam" panose="02000000000000000000" pitchFamily="2" charset="0"/>
                <a:cs typeface="Kalam" panose="02000000000000000000" pitchFamily="2" charset="0"/>
              </a:rPr>
              <a:t>10cm</a:t>
            </a:r>
          </a:p>
        </p:txBody>
      </p:sp>
      <p:sp>
        <p:nvSpPr>
          <p:cNvPr id="19" name="Rectangle 18"/>
          <p:cNvSpPr/>
          <p:nvPr/>
        </p:nvSpPr>
        <p:spPr>
          <a:xfrm rot="16687295">
            <a:off x="2530361" y="3799954"/>
            <a:ext cx="473345" cy="422405"/>
          </a:xfrm>
          <a:prstGeom prst="rect">
            <a:avLst/>
          </a:prstGeom>
        </p:spPr>
        <p:txBody>
          <a:bodyPr wrap="square" lIns="0" tIns="72000" rIns="0" bIns="72000">
            <a:spAutoFit/>
          </a:bodyPr>
          <a:lstStyle/>
          <a:p>
            <a:pPr algn="ctr">
              <a:buNone/>
            </a:pPr>
            <a:r>
              <a:rPr lang="en-GB" dirty="0">
                <a:latin typeface="Kalam" panose="02000000000000000000" pitchFamily="2" charset="0"/>
                <a:cs typeface="Kalam" panose="02000000000000000000" pitchFamily="2" charset="0"/>
              </a:rPr>
              <a:t>10cm</a:t>
            </a:r>
          </a:p>
        </p:txBody>
      </p:sp>
      <p:sp>
        <p:nvSpPr>
          <p:cNvPr id="20" name="Rectangle 19"/>
          <p:cNvSpPr/>
          <p:nvPr/>
        </p:nvSpPr>
        <p:spPr>
          <a:xfrm rot="16687295">
            <a:off x="2733262" y="2378139"/>
            <a:ext cx="473345" cy="422405"/>
          </a:xfrm>
          <a:prstGeom prst="rect">
            <a:avLst/>
          </a:prstGeom>
        </p:spPr>
        <p:txBody>
          <a:bodyPr wrap="square" lIns="0" tIns="72000" rIns="0" bIns="72000">
            <a:spAutoFit/>
          </a:bodyPr>
          <a:lstStyle/>
          <a:p>
            <a:pPr algn="ctr">
              <a:buNone/>
            </a:pPr>
            <a:r>
              <a:rPr lang="en-GB" dirty="0">
                <a:latin typeface="Kalam" panose="02000000000000000000" pitchFamily="2" charset="0"/>
                <a:cs typeface="Kalam" panose="02000000000000000000" pitchFamily="2" charset="0"/>
              </a:rPr>
              <a:t>10cm</a:t>
            </a:r>
          </a:p>
        </p:txBody>
      </p:sp>
      <p:sp>
        <p:nvSpPr>
          <p:cNvPr id="21" name="Rectangle 20"/>
          <p:cNvSpPr/>
          <p:nvPr/>
        </p:nvSpPr>
        <p:spPr>
          <a:xfrm rot="487295">
            <a:off x="3018665" y="3526783"/>
            <a:ext cx="1201652" cy="422405"/>
          </a:xfrm>
          <a:prstGeom prst="rect">
            <a:avLst/>
          </a:prstGeom>
        </p:spPr>
        <p:txBody>
          <a:bodyPr wrap="square" lIns="0" tIns="72000" rIns="0" bIns="72000">
            <a:spAutoFit/>
          </a:bodyPr>
          <a:lstStyle/>
          <a:p>
            <a:pPr algn="ctr">
              <a:buNone/>
            </a:pPr>
            <a:r>
              <a:rPr lang="en-GB" dirty="0">
                <a:latin typeface="Kalam" panose="02000000000000000000" pitchFamily="2" charset="0"/>
                <a:cs typeface="Kalam" panose="02000000000000000000" pitchFamily="2" charset="0"/>
              </a:rPr>
              <a:t>25cm</a:t>
            </a:r>
          </a:p>
        </p:txBody>
      </p:sp>
      <p:sp>
        <p:nvSpPr>
          <p:cNvPr id="22" name="Rectangle 21"/>
          <p:cNvSpPr/>
          <p:nvPr/>
        </p:nvSpPr>
        <p:spPr>
          <a:xfrm rot="487295">
            <a:off x="4758905" y="3128285"/>
            <a:ext cx="1201652" cy="422405"/>
          </a:xfrm>
          <a:prstGeom prst="rect">
            <a:avLst/>
          </a:prstGeom>
        </p:spPr>
        <p:txBody>
          <a:bodyPr wrap="square" lIns="0" tIns="72000" rIns="0" bIns="72000">
            <a:spAutoFit/>
          </a:bodyPr>
          <a:lstStyle/>
          <a:p>
            <a:pPr algn="ctr">
              <a:buNone/>
            </a:pPr>
            <a:r>
              <a:rPr lang="en-GB" dirty="0">
                <a:latin typeface="Kalam" panose="02000000000000000000" pitchFamily="2" charset="0"/>
                <a:cs typeface="Kalam" panose="02000000000000000000" pitchFamily="2" charset="0"/>
              </a:rPr>
              <a:t>25cm</a:t>
            </a:r>
          </a:p>
        </p:txBody>
      </p:sp>
      <p:sp>
        <p:nvSpPr>
          <p:cNvPr id="23" name="Rectangle 22"/>
          <p:cNvSpPr/>
          <p:nvPr/>
        </p:nvSpPr>
        <p:spPr>
          <a:xfrm rot="487295">
            <a:off x="4669501" y="3754774"/>
            <a:ext cx="1201652" cy="422405"/>
          </a:xfrm>
          <a:prstGeom prst="rect">
            <a:avLst/>
          </a:prstGeom>
        </p:spPr>
        <p:txBody>
          <a:bodyPr wrap="square" lIns="0" tIns="72000" rIns="0" bIns="72000">
            <a:spAutoFit/>
          </a:bodyPr>
          <a:lstStyle/>
          <a:p>
            <a:pPr algn="ctr">
              <a:buNone/>
            </a:pPr>
            <a:r>
              <a:rPr lang="en-GB" dirty="0">
                <a:latin typeface="Kalam" panose="02000000000000000000" pitchFamily="2" charset="0"/>
                <a:cs typeface="Kalam" panose="02000000000000000000" pitchFamily="2" charset="0"/>
              </a:rPr>
              <a:t>25cm</a:t>
            </a:r>
          </a:p>
        </p:txBody>
      </p:sp>
      <p:sp>
        <p:nvSpPr>
          <p:cNvPr id="24" name="Rectangle 23"/>
          <p:cNvSpPr/>
          <p:nvPr/>
        </p:nvSpPr>
        <p:spPr>
          <a:xfrm rot="16687295">
            <a:off x="3624552" y="3269737"/>
            <a:ext cx="958680" cy="422405"/>
          </a:xfrm>
          <a:prstGeom prst="rect">
            <a:avLst/>
          </a:prstGeom>
        </p:spPr>
        <p:txBody>
          <a:bodyPr wrap="square" lIns="0" tIns="72000" rIns="0" bIns="72000">
            <a:spAutoFit/>
          </a:bodyPr>
          <a:lstStyle/>
          <a:p>
            <a:pPr algn="ctr">
              <a:buNone/>
            </a:pPr>
            <a:r>
              <a:rPr lang="en-GB" dirty="0">
                <a:latin typeface="Kalam" panose="02000000000000000000" pitchFamily="2" charset="0"/>
                <a:cs typeface="Kalam" panose="02000000000000000000" pitchFamily="2" charset="0"/>
              </a:rPr>
              <a:t>20cm</a:t>
            </a:r>
          </a:p>
        </p:txBody>
      </p:sp>
      <p:sp>
        <p:nvSpPr>
          <p:cNvPr id="25" name="Rectangle 24"/>
          <p:cNvSpPr/>
          <p:nvPr/>
        </p:nvSpPr>
        <p:spPr>
          <a:xfrm rot="487295">
            <a:off x="3108068" y="2900294"/>
            <a:ext cx="1201652" cy="422405"/>
          </a:xfrm>
          <a:prstGeom prst="rect">
            <a:avLst/>
          </a:prstGeom>
        </p:spPr>
        <p:txBody>
          <a:bodyPr wrap="square" lIns="0" tIns="72000" rIns="0" bIns="72000">
            <a:spAutoFit/>
          </a:bodyPr>
          <a:lstStyle/>
          <a:p>
            <a:pPr algn="ctr">
              <a:buNone/>
            </a:pPr>
            <a:r>
              <a:rPr lang="en-GB" dirty="0">
                <a:latin typeface="Kalam" panose="02000000000000000000" pitchFamily="2" charset="0"/>
                <a:cs typeface="Kalam" panose="02000000000000000000" pitchFamily="2" charset="0"/>
              </a:rPr>
              <a:t>25cm</a:t>
            </a:r>
          </a:p>
        </p:txBody>
      </p:sp>
      <p:sp>
        <p:nvSpPr>
          <p:cNvPr id="26" name="TextBox 25"/>
          <p:cNvSpPr txBox="1"/>
          <p:nvPr/>
        </p:nvSpPr>
        <p:spPr>
          <a:xfrm>
            <a:off x="2767033" y="5182101"/>
            <a:ext cx="3625045" cy="495108"/>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300cm or 3m</a:t>
            </a:r>
          </a:p>
        </p:txBody>
      </p:sp>
      <p:sp>
        <p:nvSpPr>
          <p:cNvPr id="27" name="Rectangle 26"/>
          <p:cNvSpPr/>
          <p:nvPr/>
        </p:nvSpPr>
        <p:spPr>
          <a:xfrm rot="487295">
            <a:off x="3227964" y="2211954"/>
            <a:ext cx="2857392" cy="422405"/>
          </a:xfrm>
          <a:prstGeom prst="rect">
            <a:avLst/>
          </a:prstGeom>
        </p:spPr>
        <p:txBody>
          <a:bodyPr wrap="square" lIns="0" tIns="72000" rIns="0" bIns="72000">
            <a:spAutoFit/>
          </a:bodyPr>
          <a:lstStyle/>
          <a:p>
            <a:pPr algn="ctr">
              <a:buNone/>
            </a:pPr>
            <a:r>
              <a:rPr lang="en-GB" dirty="0">
                <a:latin typeface="Kalam" panose="02000000000000000000" pitchFamily="2" charset="0"/>
                <a:cs typeface="Kalam" panose="02000000000000000000" pitchFamily="2" charset="0"/>
              </a:rPr>
              <a:t>?</a:t>
            </a:r>
          </a:p>
        </p:txBody>
      </p:sp>
      <p:sp>
        <p:nvSpPr>
          <p:cNvPr id="28" name="Rectangle 27"/>
          <p:cNvSpPr/>
          <p:nvPr/>
        </p:nvSpPr>
        <p:spPr>
          <a:xfrm rot="16687295">
            <a:off x="4434182" y="3424146"/>
            <a:ext cx="958680" cy="422405"/>
          </a:xfrm>
          <a:prstGeom prst="rect">
            <a:avLst/>
          </a:prstGeom>
        </p:spPr>
        <p:txBody>
          <a:bodyPr wrap="square" lIns="0" tIns="72000" rIns="0" bIns="72000">
            <a:spAutoFit/>
          </a:bodyPr>
          <a:lstStyle/>
          <a:p>
            <a:pPr algn="ctr">
              <a:buNone/>
            </a:pPr>
            <a:r>
              <a:rPr lang="en-GB" dirty="0">
                <a:latin typeface="Kalam" panose="02000000000000000000" pitchFamily="2" charset="0"/>
                <a:cs typeface="Kalam" panose="02000000000000000000" pitchFamily="2" charset="0"/>
              </a:rPr>
              <a:t>?</a:t>
            </a:r>
          </a:p>
        </p:txBody>
      </p:sp>
      <p:sp>
        <p:nvSpPr>
          <p:cNvPr id="29" name="TextBox 28"/>
          <p:cNvSpPr txBox="1"/>
          <p:nvPr/>
        </p:nvSpPr>
        <p:spPr>
          <a:xfrm>
            <a:off x="755650" y="1343231"/>
            <a:ext cx="7632700" cy="495108"/>
          </a:xfrm>
          <a:prstGeom prst="rect">
            <a:avLst/>
          </a:prstGeom>
          <a:solidFill>
            <a:srgbClr val="AFDEF8"/>
          </a:solidFill>
          <a:ln w="28575">
            <a:noFill/>
          </a:ln>
        </p:spPr>
        <p:txBody>
          <a:bodyPr wrap="square" lIns="108000" tIns="108000" rIns="108000" bIns="108000" rtlCol="0">
            <a:spAutoFit/>
          </a:bodyPr>
          <a:lstStyle/>
          <a:p>
            <a:pPr algn="ctr"/>
            <a:r>
              <a:rPr lang="en-GB" dirty="0"/>
              <a:t>What is the perimeter of this shape?</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xit" presetSubtype="0" fill="hold" grpId="0"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xit" presetSubtype="0" fill="hold" grpId="0" nodeType="with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6" grpId="0" animBg="1"/>
      <p:bldP spid="27" grpId="0"/>
      <p:bldP spid="28"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667222"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221979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Calculate Perimeter</a:t>
            </a:r>
          </a:p>
        </p:txBody>
      </p:sp>
      <p:cxnSp>
        <p:nvCxnSpPr>
          <p:cNvPr id="103" name="Straight Connector 102"/>
          <p:cNvCxnSpPr/>
          <p:nvPr/>
        </p:nvCxnSpPr>
        <p:spPr>
          <a:xfrm>
            <a:off x="2667222"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57025"/>
            <a:ext cx="7632700" cy="772107"/>
          </a:xfrm>
          <a:prstGeom prst="rect">
            <a:avLst/>
          </a:prstGeom>
          <a:solidFill>
            <a:srgbClr val="AFDEF8"/>
          </a:solidFill>
          <a:ln w="28575">
            <a:noFill/>
          </a:ln>
        </p:spPr>
        <p:txBody>
          <a:bodyPr wrap="square" lIns="108000" tIns="108000" rIns="108000" bIns="108000" rtlCol="0">
            <a:spAutoFit/>
          </a:bodyPr>
          <a:lstStyle/>
          <a:p>
            <a:pPr algn="ctr"/>
            <a:r>
              <a:rPr lang="en-GB" dirty="0"/>
              <a:t>This shape has a perimeter of 24cm. Can you draw a rectangle or another rectilinear shape with the same perimeter?</a:t>
            </a:r>
          </a:p>
        </p:txBody>
      </p:sp>
      <p:grpSp>
        <p:nvGrpSpPr>
          <p:cNvPr id="4" name="Group 3"/>
          <p:cNvGrpSpPr/>
          <p:nvPr/>
        </p:nvGrpSpPr>
        <p:grpSpPr>
          <a:xfrm>
            <a:off x="907643" y="2477832"/>
            <a:ext cx="3487593" cy="2127066"/>
            <a:chOff x="4601168" y="2034026"/>
            <a:chExt cx="3487593" cy="2127066"/>
          </a:xfrm>
        </p:grpSpPr>
        <p:sp>
          <p:nvSpPr>
            <p:cNvPr id="29" name="Freeform 28"/>
            <p:cNvSpPr/>
            <p:nvPr/>
          </p:nvSpPr>
          <p:spPr>
            <a:xfrm>
              <a:off x="4908957" y="2374084"/>
              <a:ext cx="2880000" cy="1440000"/>
            </a:xfrm>
            <a:custGeom>
              <a:avLst/>
              <a:gdLst>
                <a:gd name="connsiteX0" fmla="*/ 0 w 2880000"/>
                <a:gd name="connsiteY0" fmla="*/ 0 h 1440000"/>
                <a:gd name="connsiteX1" fmla="*/ 2880000 w 2880000"/>
                <a:gd name="connsiteY1" fmla="*/ 0 h 1440000"/>
                <a:gd name="connsiteX2" fmla="*/ 2880000 w 2880000"/>
                <a:gd name="connsiteY2" fmla="*/ 1080000 h 1440000"/>
                <a:gd name="connsiteX3" fmla="*/ 2880000 w 2880000"/>
                <a:gd name="connsiteY3" fmla="*/ 1440000 h 1440000"/>
                <a:gd name="connsiteX4" fmla="*/ 1800000 w 2880000"/>
                <a:gd name="connsiteY4" fmla="*/ 1440000 h 1440000"/>
                <a:gd name="connsiteX5" fmla="*/ 1800000 w 2880000"/>
                <a:gd name="connsiteY5" fmla="*/ 1080000 h 1440000"/>
                <a:gd name="connsiteX6" fmla="*/ 0 w 2880000"/>
                <a:gd name="connsiteY6" fmla="*/ 108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000" h="1440000">
                  <a:moveTo>
                    <a:pt x="0" y="0"/>
                  </a:moveTo>
                  <a:lnTo>
                    <a:pt x="2880000" y="0"/>
                  </a:lnTo>
                  <a:lnTo>
                    <a:pt x="2880000" y="1080000"/>
                  </a:lnTo>
                  <a:lnTo>
                    <a:pt x="2880000" y="1440000"/>
                  </a:lnTo>
                  <a:lnTo>
                    <a:pt x="1800000" y="1440000"/>
                  </a:lnTo>
                  <a:lnTo>
                    <a:pt x="1800000" y="1080000"/>
                  </a:lnTo>
                  <a:lnTo>
                    <a:pt x="0" y="1080000"/>
                  </a:lnTo>
                  <a:close/>
                </a:path>
              </a:pathLst>
            </a:custGeom>
            <a:solidFill>
              <a:srgbClr val="00639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24cm</a:t>
              </a:r>
            </a:p>
          </p:txBody>
        </p:sp>
        <p:sp>
          <p:nvSpPr>
            <p:cNvPr id="3" name="Rectangle 2"/>
            <p:cNvSpPr/>
            <p:nvPr/>
          </p:nvSpPr>
          <p:spPr>
            <a:xfrm>
              <a:off x="5590005" y="3429000"/>
              <a:ext cx="606256" cy="369332"/>
            </a:xfrm>
            <a:prstGeom prst="rect">
              <a:avLst/>
            </a:prstGeom>
          </p:spPr>
          <p:txBody>
            <a:bodyPr wrap="none">
              <a:spAutoFit/>
            </a:bodyPr>
            <a:lstStyle/>
            <a:p>
              <a:r>
                <a:rPr lang="en-GB" dirty="0"/>
                <a:t>5cm</a:t>
              </a:r>
            </a:p>
          </p:txBody>
        </p:sp>
        <p:sp>
          <p:nvSpPr>
            <p:cNvPr id="30" name="Rectangle 29"/>
            <p:cNvSpPr/>
            <p:nvPr/>
          </p:nvSpPr>
          <p:spPr>
            <a:xfrm rot="16200000">
              <a:off x="6272494" y="3505463"/>
              <a:ext cx="572593" cy="369332"/>
            </a:xfrm>
            <a:prstGeom prst="rect">
              <a:avLst/>
            </a:prstGeom>
          </p:spPr>
          <p:txBody>
            <a:bodyPr wrap="none">
              <a:spAutoFit/>
            </a:bodyPr>
            <a:lstStyle/>
            <a:p>
              <a:r>
                <a:rPr lang="en-GB" dirty="0"/>
                <a:t>1cm</a:t>
              </a:r>
            </a:p>
          </p:txBody>
        </p:sp>
        <p:sp>
          <p:nvSpPr>
            <p:cNvPr id="31" name="Rectangle 30"/>
            <p:cNvSpPr/>
            <p:nvPr/>
          </p:nvSpPr>
          <p:spPr>
            <a:xfrm>
              <a:off x="6921320" y="3791760"/>
              <a:ext cx="606256" cy="369332"/>
            </a:xfrm>
            <a:prstGeom prst="rect">
              <a:avLst/>
            </a:prstGeom>
          </p:spPr>
          <p:txBody>
            <a:bodyPr wrap="none">
              <a:spAutoFit/>
            </a:bodyPr>
            <a:lstStyle/>
            <a:p>
              <a:r>
                <a:rPr lang="en-GB" dirty="0"/>
                <a:t>3cm</a:t>
              </a:r>
            </a:p>
          </p:txBody>
        </p:sp>
        <p:sp>
          <p:nvSpPr>
            <p:cNvPr id="32" name="Rectangle 31"/>
            <p:cNvSpPr/>
            <p:nvPr/>
          </p:nvSpPr>
          <p:spPr>
            <a:xfrm rot="16200000">
              <a:off x="7596959" y="2937198"/>
              <a:ext cx="614271" cy="369332"/>
            </a:xfrm>
            <a:prstGeom prst="rect">
              <a:avLst/>
            </a:prstGeom>
          </p:spPr>
          <p:txBody>
            <a:bodyPr wrap="none">
              <a:spAutoFit/>
            </a:bodyPr>
            <a:lstStyle/>
            <a:p>
              <a:r>
                <a:rPr lang="en-GB" dirty="0"/>
                <a:t>4cm</a:t>
              </a:r>
            </a:p>
          </p:txBody>
        </p:sp>
        <p:sp>
          <p:nvSpPr>
            <p:cNvPr id="33" name="Rectangle 32"/>
            <p:cNvSpPr/>
            <p:nvPr/>
          </p:nvSpPr>
          <p:spPr>
            <a:xfrm>
              <a:off x="6040218" y="2034026"/>
              <a:ext cx="617477" cy="369332"/>
            </a:xfrm>
            <a:prstGeom prst="rect">
              <a:avLst/>
            </a:prstGeom>
          </p:spPr>
          <p:txBody>
            <a:bodyPr wrap="none">
              <a:spAutoFit/>
            </a:bodyPr>
            <a:lstStyle/>
            <a:p>
              <a:r>
                <a:rPr lang="en-GB" dirty="0"/>
                <a:t>8cm</a:t>
              </a:r>
            </a:p>
          </p:txBody>
        </p:sp>
        <p:sp>
          <p:nvSpPr>
            <p:cNvPr id="34" name="Rectangle 33"/>
            <p:cNvSpPr/>
            <p:nvPr/>
          </p:nvSpPr>
          <p:spPr>
            <a:xfrm rot="16200000">
              <a:off x="4485110" y="2718296"/>
              <a:ext cx="601447" cy="369332"/>
            </a:xfrm>
            <a:prstGeom prst="rect">
              <a:avLst/>
            </a:prstGeom>
          </p:spPr>
          <p:txBody>
            <a:bodyPr wrap="none">
              <a:spAutoFit/>
            </a:bodyPr>
            <a:lstStyle/>
            <a:p>
              <a:r>
                <a:rPr lang="en-GB" dirty="0"/>
                <a:t>3cm</a:t>
              </a:r>
            </a:p>
          </p:txBody>
        </p:sp>
      </p:grpSp>
      <p:grpSp>
        <p:nvGrpSpPr>
          <p:cNvPr id="6" name="Group 5"/>
          <p:cNvGrpSpPr/>
          <p:nvPr/>
        </p:nvGrpSpPr>
        <p:grpSpPr>
          <a:xfrm>
            <a:off x="5077557" y="3188887"/>
            <a:ext cx="3176615" cy="1771314"/>
            <a:chOff x="1023457" y="2042770"/>
            <a:chExt cx="3176615" cy="1771314"/>
          </a:xfrm>
        </p:grpSpPr>
        <p:sp>
          <p:nvSpPr>
            <p:cNvPr id="2" name="Rectangle 1"/>
            <p:cNvSpPr/>
            <p:nvPr/>
          </p:nvSpPr>
          <p:spPr>
            <a:xfrm>
              <a:off x="1023457" y="2374084"/>
              <a:ext cx="2880000" cy="1440000"/>
            </a:xfrm>
            <a:prstGeom prst="rect">
              <a:avLst/>
            </a:prstGeom>
            <a:solidFill>
              <a:srgbClr val="87BD3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24cm</a:t>
              </a:r>
            </a:p>
          </p:txBody>
        </p:sp>
        <p:sp>
          <p:nvSpPr>
            <p:cNvPr id="35" name="Rectangle 34"/>
            <p:cNvSpPr/>
            <p:nvPr/>
          </p:nvSpPr>
          <p:spPr>
            <a:xfrm>
              <a:off x="2154718" y="2042770"/>
              <a:ext cx="617477" cy="369332"/>
            </a:xfrm>
            <a:prstGeom prst="rect">
              <a:avLst/>
            </a:prstGeom>
          </p:spPr>
          <p:txBody>
            <a:bodyPr wrap="none">
              <a:spAutoFit/>
            </a:bodyPr>
            <a:lstStyle/>
            <a:p>
              <a:r>
                <a:rPr lang="en-GB" dirty="0"/>
                <a:t>8cm</a:t>
              </a:r>
            </a:p>
          </p:txBody>
        </p:sp>
        <p:sp>
          <p:nvSpPr>
            <p:cNvPr id="36" name="Rectangle 35"/>
            <p:cNvSpPr/>
            <p:nvPr/>
          </p:nvSpPr>
          <p:spPr>
            <a:xfrm rot="16200000">
              <a:off x="3708270" y="2943883"/>
              <a:ext cx="614271" cy="369332"/>
            </a:xfrm>
            <a:prstGeom prst="rect">
              <a:avLst/>
            </a:prstGeom>
          </p:spPr>
          <p:txBody>
            <a:bodyPr wrap="none">
              <a:spAutoFit/>
            </a:bodyPr>
            <a:lstStyle/>
            <a:p>
              <a:r>
                <a:rPr lang="en-GB" dirty="0"/>
                <a:t>4cm</a:t>
              </a:r>
            </a:p>
          </p:txBody>
        </p:sp>
      </p:grpSp>
      <p:sp>
        <p:nvSpPr>
          <p:cNvPr id="37" name="TextBox 36"/>
          <p:cNvSpPr txBox="1"/>
          <p:nvPr/>
        </p:nvSpPr>
        <p:spPr>
          <a:xfrm>
            <a:off x="755650" y="5479987"/>
            <a:ext cx="7632700" cy="495108"/>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There are many different answers.</a:t>
            </a:r>
          </a:p>
        </p:txBody>
      </p:sp>
    </p:spTree>
    <p:extLst>
      <p:ext uri="{BB962C8B-B14F-4D97-AF65-F5344CB8AC3E}">
        <p14:creationId xmlns:p14="http://schemas.microsoft.com/office/powerpoint/2010/main" val="117451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221979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Calculate Perimeter</a:t>
            </a:r>
          </a:p>
        </p:txBody>
      </p:sp>
      <p:sp>
        <p:nvSpPr>
          <p:cNvPr id="10" name="Rectangle 9"/>
          <p:cNvSpPr/>
          <p:nvPr/>
        </p:nvSpPr>
        <p:spPr>
          <a:xfrm>
            <a:off x="2667222"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667222"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357025"/>
            <a:ext cx="7632700" cy="495108"/>
          </a:xfrm>
          <a:prstGeom prst="rect">
            <a:avLst/>
          </a:prstGeom>
          <a:solidFill>
            <a:srgbClr val="AFDEF8"/>
          </a:solidFill>
          <a:ln w="28575">
            <a:noFill/>
          </a:ln>
        </p:spPr>
        <p:txBody>
          <a:bodyPr wrap="square" lIns="108000" tIns="108000" rIns="108000" bIns="108000" rtlCol="0">
            <a:spAutoFit/>
          </a:bodyPr>
          <a:lstStyle/>
          <a:p>
            <a:pPr algn="ctr"/>
            <a:r>
              <a:rPr lang="en-GB" dirty="0"/>
              <a:t>Calculate the perimeter of this rectangle:</a:t>
            </a:r>
          </a:p>
        </p:txBody>
      </p:sp>
      <p:pic>
        <p:nvPicPr>
          <p:cNvPr id="8" name="Picture 7"/>
          <p:cNvPicPr>
            <a:picLocks noChangeAspect="1"/>
          </p:cNvPicPr>
          <p:nvPr/>
        </p:nvPicPr>
        <p:blipFill rotWithShape="1">
          <a:blip r:embed="rId3"/>
          <a:srcRect l="1289" t="1448" r="976" b="734"/>
          <a:stretch/>
        </p:blipFill>
        <p:spPr>
          <a:xfrm>
            <a:off x="755651" y="1981200"/>
            <a:ext cx="7632700" cy="4114800"/>
          </a:xfrm>
          <a:prstGeom prst="rect">
            <a:avLst/>
          </a:prstGeom>
        </p:spPr>
      </p:pic>
      <p:grpSp>
        <p:nvGrpSpPr>
          <p:cNvPr id="3" name="Group 2"/>
          <p:cNvGrpSpPr/>
          <p:nvPr/>
        </p:nvGrpSpPr>
        <p:grpSpPr>
          <a:xfrm>
            <a:off x="2229174" y="2355254"/>
            <a:ext cx="4685652" cy="2987146"/>
            <a:chOff x="2412000" y="2841072"/>
            <a:chExt cx="4685652" cy="2987146"/>
          </a:xfrm>
        </p:grpSpPr>
        <p:sp>
          <p:nvSpPr>
            <p:cNvPr id="2" name="Rectangle 1"/>
            <p:cNvSpPr/>
            <p:nvPr/>
          </p:nvSpPr>
          <p:spPr>
            <a:xfrm>
              <a:off x="2412000" y="2885813"/>
              <a:ext cx="4320000" cy="2520000"/>
            </a:xfrm>
            <a:prstGeom prst="rect">
              <a:avLst/>
            </a:prstGeom>
            <a:solidFill>
              <a:srgbClr val="E9E7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143304" y="5405813"/>
              <a:ext cx="2857391" cy="422405"/>
            </a:xfrm>
            <a:prstGeom prst="rect">
              <a:avLst/>
            </a:prstGeom>
          </p:spPr>
          <p:txBody>
            <a:bodyPr wrap="square" lIns="0" tIns="72000" rIns="0" bIns="72000">
              <a:spAutoFit/>
            </a:bodyPr>
            <a:lstStyle/>
            <a:p>
              <a:pPr algn="ctr">
                <a:buNone/>
              </a:pPr>
              <a:r>
                <a:rPr lang="en-GB" dirty="0">
                  <a:latin typeface="Kalam" panose="02000000000000000000" pitchFamily="2" charset="0"/>
                  <a:cs typeface="Kalam" panose="02000000000000000000" pitchFamily="2" charset="0"/>
                </a:rPr>
                <a:t>12cm</a:t>
              </a:r>
            </a:p>
          </p:txBody>
        </p:sp>
        <p:sp>
          <p:nvSpPr>
            <p:cNvPr id="14" name="Rectangle 13"/>
            <p:cNvSpPr/>
            <p:nvPr/>
          </p:nvSpPr>
          <p:spPr>
            <a:xfrm rot="16200000">
              <a:off x="5457754" y="4058565"/>
              <a:ext cx="2857391" cy="422405"/>
            </a:xfrm>
            <a:prstGeom prst="rect">
              <a:avLst/>
            </a:prstGeom>
          </p:spPr>
          <p:txBody>
            <a:bodyPr wrap="square" lIns="0" tIns="72000" rIns="0" bIns="72000">
              <a:spAutoFit/>
            </a:bodyPr>
            <a:lstStyle/>
            <a:p>
              <a:pPr algn="ctr">
                <a:buNone/>
              </a:pPr>
              <a:r>
                <a:rPr lang="en-GB" dirty="0">
                  <a:latin typeface="Kalam" panose="02000000000000000000" pitchFamily="2" charset="0"/>
                  <a:cs typeface="Kalam" panose="02000000000000000000" pitchFamily="2" charset="0"/>
                </a:rPr>
                <a:t>7cm</a:t>
              </a:r>
            </a:p>
          </p:txBody>
        </p:sp>
      </p:grpSp>
      <p:sp>
        <p:nvSpPr>
          <p:cNvPr id="16" name="TextBox 15"/>
          <p:cNvSpPr txBox="1"/>
          <p:nvPr/>
        </p:nvSpPr>
        <p:spPr>
          <a:xfrm>
            <a:off x="755650" y="5602082"/>
            <a:ext cx="7632700" cy="495108"/>
          </a:xfrm>
          <a:prstGeom prst="rect">
            <a:avLst/>
          </a:prstGeom>
          <a:solidFill>
            <a:srgbClr val="00639A"/>
          </a:solidFill>
          <a:ln w="28575">
            <a:noFill/>
          </a:ln>
        </p:spPr>
        <p:txBody>
          <a:bodyPr wrap="square" lIns="108000" tIns="108000" rIns="108000" bIns="108000" rtlCol="0">
            <a:spAutoFit/>
          </a:bodyPr>
          <a:lstStyle/>
          <a:p>
            <a:pPr algn="ctr"/>
            <a:r>
              <a:rPr lang="en-GB" dirty="0">
                <a:solidFill>
                  <a:schemeClr val="bg1"/>
                </a:solidFill>
              </a:rPr>
              <a:t>How do you know the lengths of the unlabelled sides?</a:t>
            </a:r>
          </a:p>
        </p:txBody>
      </p:sp>
      <p:sp>
        <p:nvSpPr>
          <p:cNvPr id="15" name="Rectangle 14"/>
          <p:cNvSpPr/>
          <p:nvPr/>
        </p:nvSpPr>
        <p:spPr>
          <a:xfrm>
            <a:off x="2932102" y="3448793"/>
            <a:ext cx="2857391" cy="422405"/>
          </a:xfrm>
          <a:prstGeom prst="rect">
            <a:avLst/>
          </a:prstGeom>
        </p:spPr>
        <p:txBody>
          <a:bodyPr wrap="square" lIns="0" tIns="72000" rIns="0" bIns="72000">
            <a:spAutoFit/>
          </a:bodyPr>
          <a:lstStyle/>
          <a:p>
            <a:pPr algn="ctr">
              <a:buNone/>
            </a:pPr>
            <a:r>
              <a:rPr lang="en-GB" dirty="0">
                <a:solidFill>
                  <a:srgbClr val="87BD31"/>
                </a:solidFill>
                <a:latin typeface="Kalam" panose="02000000000000000000" pitchFamily="2" charset="0"/>
                <a:cs typeface="Kalam" panose="02000000000000000000" pitchFamily="2" charset="0"/>
              </a:rPr>
              <a:t>38cm</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221979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Calculate Perimeter</a:t>
            </a:r>
          </a:p>
        </p:txBody>
      </p:sp>
      <p:sp>
        <p:nvSpPr>
          <p:cNvPr id="10" name="Rectangle 9"/>
          <p:cNvSpPr/>
          <p:nvPr/>
        </p:nvSpPr>
        <p:spPr>
          <a:xfrm>
            <a:off x="2633189"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633189"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357025"/>
            <a:ext cx="7632700" cy="495108"/>
          </a:xfrm>
          <a:prstGeom prst="rect">
            <a:avLst/>
          </a:prstGeom>
          <a:solidFill>
            <a:srgbClr val="AFDEF8"/>
          </a:solidFill>
          <a:ln w="28575">
            <a:noFill/>
          </a:ln>
        </p:spPr>
        <p:txBody>
          <a:bodyPr wrap="square" lIns="108000" tIns="108000" rIns="108000" bIns="108000" rtlCol="0">
            <a:spAutoFit/>
          </a:bodyPr>
          <a:lstStyle/>
          <a:p>
            <a:pPr algn="ctr"/>
            <a:r>
              <a:rPr lang="en-GB" dirty="0"/>
              <a:t>Are these statements true or false? Explain how you know.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37" y="3246538"/>
            <a:ext cx="2626402" cy="361146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23967"/>
          <a:stretch/>
        </p:blipFill>
        <p:spPr>
          <a:xfrm>
            <a:off x="5798057" y="4156744"/>
            <a:ext cx="2693121" cy="2701255"/>
          </a:xfrm>
          <a:prstGeom prst="rect">
            <a:avLst/>
          </a:prstGeom>
        </p:spPr>
      </p:pic>
      <p:sp>
        <p:nvSpPr>
          <p:cNvPr id="6" name="Rounded Rectangular Callout 5"/>
          <p:cNvSpPr/>
          <p:nvPr/>
        </p:nvSpPr>
        <p:spPr>
          <a:xfrm>
            <a:off x="755650" y="1969317"/>
            <a:ext cx="3816350" cy="1108906"/>
          </a:xfrm>
          <a:prstGeom prst="wedgeRoundRectCallout">
            <a:avLst>
              <a:gd name="adj1" fmla="val -19101"/>
              <a:gd name="adj2" fmla="val 72596"/>
              <a:gd name="adj3" fmla="val 16667"/>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rectangle with a base 12cm long always has a perimeter greater than a rectangle with a 3cm base. </a:t>
            </a:r>
          </a:p>
        </p:txBody>
      </p:sp>
      <p:sp>
        <p:nvSpPr>
          <p:cNvPr id="17" name="Rounded Rectangular Callout 16"/>
          <p:cNvSpPr/>
          <p:nvPr/>
        </p:nvSpPr>
        <p:spPr>
          <a:xfrm>
            <a:off x="2474752" y="3735679"/>
            <a:ext cx="3743835" cy="1278578"/>
          </a:xfrm>
          <a:prstGeom prst="wedgeRoundRectCallout">
            <a:avLst>
              <a:gd name="adj1" fmla="val 55382"/>
              <a:gd name="adj2" fmla="val 31625"/>
              <a:gd name="adj3" fmla="val 16667"/>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rectilinear shape made from 2 rectangles side by side always has a larger perimeter than each of the rectangles separately. </a:t>
            </a:r>
          </a:p>
        </p:txBody>
      </p:sp>
      <p:sp>
        <p:nvSpPr>
          <p:cNvPr id="18" name="TextBox 17"/>
          <p:cNvSpPr txBox="1"/>
          <p:nvPr/>
        </p:nvSpPr>
        <p:spPr>
          <a:xfrm>
            <a:off x="4639112" y="1953279"/>
            <a:ext cx="3657600" cy="1695437"/>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sz="1600" dirty="0"/>
              <a:t>This is false. A rectangle with a base 12cm long and a width of 1cm would have a perimeter of 26cm. A rectangle with a 3cm base and a width of 11cm would have a perimeter of 28cm, which is greater.</a:t>
            </a:r>
          </a:p>
        </p:txBody>
      </p:sp>
      <p:sp>
        <p:nvSpPr>
          <p:cNvPr id="19" name="TextBox 18"/>
          <p:cNvSpPr txBox="1"/>
          <p:nvPr/>
        </p:nvSpPr>
        <p:spPr>
          <a:xfrm>
            <a:off x="2474752" y="5101220"/>
            <a:ext cx="3808601" cy="956773"/>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sz="1600" dirty="0"/>
              <a:t>This is true because the length will always increase and the width will either increase or stay the same.</a:t>
            </a:r>
          </a:p>
        </p:txBody>
      </p:sp>
    </p:spTree>
    <p:extLst>
      <p:ext uri="{BB962C8B-B14F-4D97-AF65-F5344CB8AC3E}">
        <p14:creationId xmlns:p14="http://schemas.microsoft.com/office/powerpoint/2010/main" val="30151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1289" t="1448" r="976" b="27590"/>
          <a:stretch/>
        </p:blipFill>
        <p:spPr>
          <a:xfrm>
            <a:off x="755651" y="1981200"/>
            <a:ext cx="7632700" cy="2985083"/>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9" name="Rectangle 8"/>
          <p:cNvSpPr/>
          <p:nvPr/>
        </p:nvSpPr>
        <p:spPr>
          <a:xfrm>
            <a:off x="447429" y="670981"/>
            <a:ext cx="221979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Calculate Perimeter</a:t>
            </a:r>
          </a:p>
        </p:txBody>
      </p:sp>
      <p:sp>
        <p:nvSpPr>
          <p:cNvPr id="75" name="Rectangle 74"/>
          <p:cNvSpPr/>
          <p:nvPr/>
        </p:nvSpPr>
        <p:spPr>
          <a:xfrm>
            <a:off x="2667222"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667222"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5650" y="1357025"/>
            <a:ext cx="7632700" cy="495108"/>
          </a:xfrm>
          <a:prstGeom prst="rect">
            <a:avLst/>
          </a:prstGeom>
          <a:solidFill>
            <a:srgbClr val="AFDEF8"/>
          </a:solidFill>
          <a:ln w="28575">
            <a:noFill/>
          </a:ln>
        </p:spPr>
        <p:txBody>
          <a:bodyPr wrap="square" lIns="108000" tIns="108000" rIns="108000" bIns="108000" rtlCol="0">
            <a:spAutoFit/>
          </a:bodyPr>
          <a:lstStyle/>
          <a:p>
            <a:pPr algn="ctr"/>
            <a:r>
              <a:rPr lang="en-GB" dirty="0"/>
              <a:t>Look at these rectangles:</a:t>
            </a:r>
          </a:p>
        </p:txBody>
      </p:sp>
      <p:sp>
        <p:nvSpPr>
          <p:cNvPr id="7" name="TextBox 6"/>
          <p:cNvSpPr txBox="1"/>
          <p:nvPr/>
        </p:nvSpPr>
        <p:spPr>
          <a:xfrm>
            <a:off x="755650" y="5043719"/>
            <a:ext cx="7632700" cy="1049106"/>
          </a:xfrm>
          <a:prstGeom prst="rect">
            <a:avLst/>
          </a:prstGeom>
          <a:solidFill>
            <a:srgbClr val="AFDEF8"/>
          </a:solidFill>
          <a:ln w="28575">
            <a:noFill/>
          </a:ln>
        </p:spPr>
        <p:txBody>
          <a:bodyPr wrap="square" lIns="108000" tIns="108000" rIns="108000" bIns="108000" rtlCol="0">
            <a:spAutoFit/>
          </a:bodyPr>
          <a:lstStyle/>
          <a:p>
            <a:pPr algn="ctr"/>
            <a:r>
              <a:rPr lang="en-GB" dirty="0"/>
              <a:t>With a partner, discuss how you could arrange these to make 2 different rectilinear shapes.</a:t>
            </a:r>
          </a:p>
          <a:p>
            <a:pPr algn="ctr"/>
            <a:r>
              <a:rPr lang="en-GB" dirty="0"/>
              <a:t>Do your 2 new shapes have the same perimeter?</a:t>
            </a:r>
          </a:p>
        </p:txBody>
      </p:sp>
      <p:grpSp>
        <p:nvGrpSpPr>
          <p:cNvPr id="5" name="Group 4"/>
          <p:cNvGrpSpPr/>
          <p:nvPr/>
        </p:nvGrpSpPr>
        <p:grpSpPr>
          <a:xfrm>
            <a:off x="4761464" y="2288723"/>
            <a:ext cx="1300327" cy="1123202"/>
            <a:chOff x="1903632" y="2006594"/>
            <a:chExt cx="1402586" cy="1211532"/>
          </a:xfrm>
        </p:grpSpPr>
        <p:sp>
          <p:nvSpPr>
            <p:cNvPr id="2" name="Rectangle 1"/>
            <p:cNvSpPr/>
            <p:nvPr/>
          </p:nvSpPr>
          <p:spPr>
            <a:xfrm>
              <a:off x="2169839" y="2287966"/>
              <a:ext cx="842421" cy="631816"/>
            </a:xfrm>
            <a:prstGeom prst="rect">
              <a:avLst/>
            </a:prstGeom>
            <a:solidFill>
              <a:srgbClr val="E9E7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rot="16200000">
              <a:off x="2905147" y="2434597"/>
              <a:ext cx="463588" cy="338554"/>
            </a:xfrm>
            <a:prstGeom prst="rect">
              <a:avLst/>
            </a:prstGeom>
          </p:spPr>
          <p:txBody>
            <a:bodyPr wrap="none">
              <a:spAutoFit/>
            </a:bodyPr>
            <a:lstStyle/>
            <a:p>
              <a:r>
                <a:rPr lang="en-GB" sz="1600" dirty="0">
                  <a:latin typeface="Kalam" panose="02000000000000000000" pitchFamily="2" charset="0"/>
                  <a:cs typeface="Kalam" panose="02000000000000000000" pitchFamily="2" charset="0"/>
                </a:rPr>
                <a:t>3m</a:t>
              </a:r>
            </a:p>
          </p:txBody>
        </p:sp>
        <p:sp>
          <p:nvSpPr>
            <p:cNvPr id="15" name="Rectangle 14"/>
            <p:cNvSpPr/>
            <p:nvPr/>
          </p:nvSpPr>
          <p:spPr>
            <a:xfrm rot="5400000">
              <a:off x="1841115" y="2451087"/>
              <a:ext cx="463588" cy="338554"/>
            </a:xfrm>
            <a:prstGeom prst="rect">
              <a:avLst/>
            </a:prstGeom>
          </p:spPr>
          <p:txBody>
            <a:bodyPr wrap="none">
              <a:spAutoFit/>
            </a:bodyPr>
            <a:lstStyle/>
            <a:p>
              <a:r>
                <a:rPr lang="en-GB" sz="1600" dirty="0">
                  <a:latin typeface="Kalam" panose="02000000000000000000" pitchFamily="2" charset="0"/>
                  <a:cs typeface="Kalam" panose="02000000000000000000" pitchFamily="2" charset="0"/>
                </a:rPr>
                <a:t>3m</a:t>
              </a:r>
            </a:p>
          </p:txBody>
        </p:sp>
        <p:sp>
          <p:nvSpPr>
            <p:cNvPr id="16" name="Rectangle 15"/>
            <p:cNvSpPr/>
            <p:nvPr/>
          </p:nvSpPr>
          <p:spPr>
            <a:xfrm>
              <a:off x="2354446" y="2879572"/>
              <a:ext cx="473206" cy="338554"/>
            </a:xfrm>
            <a:prstGeom prst="rect">
              <a:avLst/>
            </a:prstGeom>
          </p:spPr>
          <p:txBody>
            <a:bodyPr wrap="none">
              <a:spAutoFit/>
            </a:bodyPr>
            <a:lstStyle/>
            <a:p>
              <a:r>
                <a:rPr lang="en-GB" sz="1600" dirty="0">
                  <a:latin typeface="Kalam" panose="02000000000000000000" pitchFamily="2" charset="0"/>
                  <a:cs typeface="Kalam" panose="02000000000000000000" pitchFamily="2" charset="0"/>
                </a:rPr>
                <a:t>4m</a:t>
              </a:r>
            </a:p>
          </p:txBody>
        </p:sp>
        <p:sp>
          <p:nvSpPr>
            <p:cNvPr id="17" name="Rectangle 16"/>
            <p:cNvSpPr/>
            <p:nvPr/>
          </p:nvSpPr>
          <p:spPr>
            <a:xfrm>
              <a:off x="2329630" y="2006594"/>
              <a:ext cx="473206" cy="338554"/>
            </a:xfrm>
            <a:prstGeom prst="rect">
              <a:avLst/>
            </a:prstGeom>
          </p:spPr>
          <p:txBody>
            <a:bodyPr wrap="none">
              <a:spAutoFit/>
            </a:bodyPr>
            <a:lstStyle/>
            <a:p>
              <a:r>
                <a:rPr lang="en-GB" sz="1600" dirty="0">
                  <a:latin typeface="Kalam" panose="02000000000000000000" pitchFamily="2" charset="0"/>
                  <a:cs typeface="Kalam" panose="02000000000000000000" pitchFamily="2" charset="0"/>
                </a:rPr>
                <a:t>4m</a:t>
              </a:r>
            </a:p>
          </p:txBody>
        </p:sp>
      </p:grpSp>
      <p:grpSp>
        <p:nvGrpSpPr>
          <p:cNvPr id="13" name="Group 12"/>
          <p:cNvGrpSpPr/>
          <p:nvPr/>
        </p:nvGrpSpPr>
        <p:grpSpPr>
          <a:xfrm>
            <a:off x="5904855" y="3213536"/>
            <a:ext cx="938197" cy="1752747"/>
            <a:chOff x="2771574" y="3175397"/>
            <a:chExt cx="1011978" cy="1890585"/>
          </a:xfrm>
        </p:grpSpPr>
        <p:sp>
          <p:nvSpPr>
            <p:cNvPr id="12" name="Rectangle 11"/>
            <p:cNvSpPr/>
            <p:nvPr/>
          </p:nvSpPr>
          <p:spPr>
            <a:xfrm>
              <a:off x="3059440" y="3473741"/>
              <a:ext cx="421210" cy="1263631"/>
            </a:xfrm>
            <a:prstGeom prst="rect">
              <a:avLst/>
            </a:prstGeom>
            <a:solidFill>
              <a:srgbClr val="E9E7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rot="16200000">
              <a:off x="3381679" y="3936279"/>
              <a:ext cx="465192" cy="338554"/>
            </a:xfrm>
            <a:prstGeom prst="rect">
              <a:avLst/>
            </a:prstGeom>
          </p:spPr>
          <p:txBody>
            <a:bodyPr wrap="none">
              <a:spAutoFit/>
            </a:bodyPr>
            <a:lstStyle/>
            <a:p>
              <a:r>
                <a:rPr lang="en-GB" sz="1600" dirty="0">
                  <a:latin typeface="Kalam" panose="02000000000000000000" pitchFamily="2" charset="0"/>
                  <a:cs typeface="Kalam" panose="02000000000000000000" pitchFamily="2" charset="0"/>
                </a:rPr>
                <a:t>6m</a:t>
              </a:r>
            </a:p>
          </p:txBody>
        </p:sp>
        <p:sp>
          <p:nvSpPr>
            <p:cNvPr id="20" name="Rectangle 19"/>
            <p:cNvSpPr/>
            <p:nvPr/>
          </p:nvSpPr>
          <p:spPr>
            <a:xfrm>
              <a:off x="3032640" y="3175397"/>
              <a:ext cx="474810" cy="338554"/>
            </a:xfrm>
            <a:prstGeom prst="rect">
              <a:avLst/>
            </a:prstGeom>
          </p:spPr>
          <p:txBody>
            <a:bodyPr wrap="none">
              <a:spAutoFit/>
            </a:bodyPr>
            <a:lstStyle/>
            <a:p>
              <a:r>
                <a:rPr lang="en-GB" sz="1600" dirty="0">
                  <a:latin typeface="Kalam" panose="02000000000000000000" pitchFamily="2" charset="0"/>
                  <a:cs typeface="Kalam" panose="02000000000000000000" pitchFamily="2" charset="0"/>
                </a:rPr>
                <a:t>2m</a:t>
              </a:r>
            </a:p>
          </p:txBody>
        </p:sp>
        <p:sp>
          <p:nvSpPr>
            <p:cNvPr id="21" name="Rectangle 20"/>
            <p:cNvSpPr/>
            <p:nvPr/>
          </p:nvSpPr>
          <p:spPr>
            <a:xfrm>
              <a:off x="3018347" y="4727428"/>
              <a:ext cx="474810" cy="338554"/>
            </a:xfrm>
            <a:prstGeom prst="rect">
              <a:avLst/>
            </a:prstGeom>
          </p:spPr>
          <p:txBody>
            <a:bodyPr wrap="none">
              <a:spAutoFit/>
            </a:bodyPr>
            <a:lstStyle/>
            <a:p>
              <a:r>
                <a:rPr lang="en-GB" sz="1600" dirty="0">
                  <a:latin typeface="Kalam" panose="02000000000000000000" pitchFamily="2" charset="0"/>
                  <a:cs typeface="Kalam" panose="02000000000000000000" pitchFamily="2" charset="0"/>
                </a:rPr>
                <a:t>2m</a:t>
              </a:r>
            </a:p>
          </p:txBody>
        </p:sp>
        <p:sp>
          <p:nvSpPr>
            <p:cNvPr id="22" name="Rectangle 21"/>
            <p:cNvSpPr/>
            <p:nvPr/>
          </p:nvSpPr>
          <p:spPr>
            <a:xfrm rot="5400000">
              <a:off x="2708255" y="3952355"/>
              <a:ext cx="465192" cy="338554"/>
            </a:xfrm>
            <a:prstGeom prst="rect">
              <a:avLst/>
            </a:prstGeom>
          </p:spPr>
          <p:txBody>
            <a:bodyPr wrap="none">
              <a:spAutoFit/>
            </a:bodyPr>
            <a:lstStyle/>
            <a:p>
              <a:r>
                <a:rPr lang="en-GB" sz="1600" dirty="0">
                  <a:latin typeface="Kalam" panose="02000000000000000000" pitchFamily="2" charset="0"/>
                  <a:cs typeface="Kalam" panose="02000000000000000000" pitchFamily="2" charset="0"/>
                </a:rPr>
                <a:t>6m</a:t>
              </a:r>
            </a:p>
          </p:txBody>
        </p:sp>
      </p:grpSp>
      <p:grpSp>
        <p:nvGrpSpPr>
          <p:cNvPr id="18" name="Group 17"/>
          <p:cNvGrpSpPr/>
          <p:nvPr/>
        </p:nvGrpSpPr>
        <p:grpSpPr>
          <a:xfrm>
            <a:off x="2214269" y="2111365"/>
            <a:ext cx="2547195" cy="2893636"/>
            <a:chOff x="4067348" y="2031800"/>
            <a:chExt cx="2747509" cy="3121195"/>
          </a:xfrm>
        </p:grpSpPr>
        <p:sp>
          <p:nvSpPr>
            <p:cNvPr id="11" name="Rectangle 10"/>
            <p:cNvSpPr/>
            <p:nvPr/>
          </p:nvSpPr>
          <p:spPr>
            <a:xfrm>
              <a:off x="4370250" y="2332135"/>
              <a:ext cx="2106052" cy="2527262"/>
            </a:xfrm>
            <a:prstGeom prst="rect">
              <a:avLst/>
            </a:prstGeom>
            <a:solidFill>
              <a:srgbClr val="E9E7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rot="16200000">
              <a:off x="6376916" y="3469796"/>
              <a:ext cx="537327" cy="338554"/>
            </a:xfrm>
            <a:prstGeom prst="rect">
              <a:avLst/>
            </a:prstGeom>
          </p:spPr>
          <p:txBody>
            <a:bodyPr wrap="none">
              <a:spAutoFit/>
            </a:bodyPr>
            <a:lstStyle/>
            <a:p>
              <a:r>
                <a:rPr lang="en-GB" sz="1600" dirty="0">
                  <a:latin typeface="Kalam" panose="02000000000000000000" pitchFamily="2" charset="0"/>
                  <a:cs typeface="Kalam" panose="02000000000000000000" pitchFamily="2" charset="0"/>
                </a:rPr>
                <a:t>12m</a:t>
              </a:r>
            </a:p>
          </p:txBody>
        </p:sp>
        <p:sp>
          <p:nvSpPr>
            <p:cNvPr id="25" name="Rectangle 24"/>
            <p:cNvSpPr/>
            <p:nvPr/>
          </p:nvSpPr>
          <p:spPr>
            <a:xfrm rot="5400000">
              <a:off x="3967961" y="3449804"/>
              <a:ext cx="537327" cy="338554"/>
            </a:xfrm>
            <a:prstGeom prst="rect">
              <a:avLst/>
            </a:prstGeom>
          </p:spPr>
          <p:txBody>
            <a:bodyPr wrap="none">
              <a:spAutoFit/>
            </a:bodyPr>
            <a:lstStyle/>
            <a:p>
              <a:r>
                <a:rPr lang="en-GB" sz="1600" dirty="0">
                  <a:latin typeface="Kalam" panose="02000000000000000000" pitchFamily="2" charset="0"/>
                  <a:cs typeface="Kalam" panose="02000000000000000000" pitchFamily="2" charset="0"/>
                </a:rPr>
                <a:t>12m</a:t>
              </a:r>
            </a:p>
          </p:txBody>
        </p:sp>
        <p:sp>
          <p:nvSpPr>
            <p:cNvPr id="26" name="Rectangle 25"/>
            <p:cNvSpPr/>
            <p:nvPr/>
          </p:nvSpPr>
          <p:spPr>
            <a:xfrm>
              <a:off x="5169039" y="4814441"/>
              <a:ext cx="508473" cy="338554"/>
            </a:xfrm>
            <a:prstGeom prst="rect">
              <a:avLst/>
            </a:prstGeom>
          </p:spPr>
          <p:txBody>
            <a:bodyPr wrap="none">
              <a:spAutoFit/>
            </a:bodyPr>
            <a:lstStyle/>
            <a:p>
              <a:r>
                <a:rPr lang="en-GB" sz="1600" dirty="0">
                  <a:latin typeface="Kalam" panose="02000000000000000000" pitchFamily="2" charset="0"/>
                  <a:cs typeface="Kalam" panose="02000000000000000000" pitchFamily="2" charset="0"/>
                </a:rPr>
                <a:t>10m</a:t>
              </a:r>
            </a:p>
          </p:txBody>
        </p:sp>
        <p:sp>
          <p:nvSpPr>
            <p:cNvPr id="27" name="Rectangle 26"/>
            <p:cNvSpPr/>
            <p:nvPr/>
          </p:nvSpPr>
          <p:spPr>
            <a:xfrm>
              <a:off x="5152971" y="2031800"/>
              <a:ext cx="508473" cy="338554"/>
            </a:xfrm>
            <a:prstGeom prst="rect">
              <a:avLst/>
            </a:prstGeom>
          </p:spPr>
          <p:txBody>
            <a:bodyPr wrap="none">
              <a:spAutoFit/>
            </a:bodyPr>
            <a:lstStyle/>
            <a:p>
              <a:r>
                <a:rPr lang="en-GB" sz="1600" dirty="0">
                  <a:latin typeface="Kalam" panose="02000000000000000000" pitchFamily="2" charset="0"/>
                  <a:cs typeface="Kalam" panose="02000000000000000000" pitchFamily="2" charset="0"/>
                </a:rPr>
                <a:t>10m</a:t>
              </a:r>
            </a:p>
          </p:txBody>
        </p:sp>
      </p:grpSp>
    </p:spTree>
    <p:extLst>
      <p:ext uri="{BB962C8B-B14F-4D97-AF65-F5344CB8AC3E}">
        <p14:creationId xmlns:p14="http://schemas.microsoft.com/office/powerpoint/2010/main" val="419513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0898"/>
            <a:ext cx="2722089" cy="3850440"/>
          </a:xfrm>
          <a:prstGeom prst="rect">
            <a:avLst/>
          </a:prstGeom>
          <a:effectLst>
            <a:outerShdw blurRad="63500" sx="102000" sy="102000" algn="ctr" rotWithShape="0">
              <a:prstClr val="black">
                <a:alpha val="20000"/>
              </a:prstClr>
            </a:outerShdw>
          </a:effectLst>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275" y="2030898"/>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4426" y="2030898"/>
            <a:ext cx="2722089" cy="3850440"/>
          </a:xfrm>
          <a:prstGeom prst="rect">
            <a:avLst/>
          </a:prstGeom>
          <a:effectLst>
            <a:outerShdw blurRad="63500" sx="102000" sy="102000" algn="ctr" rotWithShape="0">
              <a:prstClr val="black">
                <a:alpha val="20000"/>
              </a:prstClr>
            </a:outerShdw>
          </a:effectLst>
        </p:spPr>
      </p:pic>
      <p:sp>
        <p:nvSpPr>
          <p:cNvPr id="17" name="Rectangle 16"/>
          <p:cNvSpPr/>
          <p:nvPr/>
        </p:nvSpPr>
        <p:spPr>
          <a:xfrm>
            <a:off x="447429" y="670659"/>
            <a:ext cx="221979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Calculate Perimeter</a:t>
            </a:r>
          </a:p>
        </p:txBody>
      </p:sp>
      <p:pic>
        <p:nvPicPr>
          <p:cNvPr id="14" name="Picture 13">
            <a:extLst>
              <a:ext uri="{FF2B5EF4-FFF2-40B4-BE49-F238E27FC236}">
                <a16:creationId xmlns:a16="http://schemas.microsoft.com/office/drawing/2014/main" id="{A410F3B9-A120-4B78-B8FC-DBBE2542D0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91" t="3667" r="3609" b="33524"/>
          <a:stretch/>
        </p:blipFill>
        <p:spPr>
          <a:xfrm rot="1556963">
            <a:off x="1034858" y="2375572"/>
            <a:ext cx="1540739" cy="1483092"/>
          </a:xfrm>
          <a:prstGeom prst="rect">
            <a:avLst/>
          </a:prstGeom>
          <a:effectLst>
            <a:outerShdw blurRad="63500" sx="102000" sy="102000" algn="ctr" rotWithShape="0">
              <a:prstClr val="black">
                <a:alpha val="20000"/>
              </a:prstClr>
            </a:outerShdw>
          </a:effectLst>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1880" t="1371" r="51939" b="1433"/>
          <a:stretch/>
        </p:blipFill>
        <p:spPr>
          <a:xfrm rot="1468028">
            <a:off x="2522002" y="2895246"/>
            <a:ext cx="719475" cy="2141947"/>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6" t="622" r="32362"/>
          <a:stretch/>
        </p:blipFill>
        <p:spPr>
          <a:xfrm>
            <a:off x="751774"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D8821FCC-5609-4D2B-94A4-DB9C8C344581}" vid="{64831898-ACBB-4AB0-BC6A-2D4D1F7CE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46</TotalTime>
  <Words>410</Words>
  <Application>Microsoft Office PowerPoint</Application>
  <PresentationFormat>On-screen Show (4:3)</PresentationFormat>
  <Paragraphs>83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Kalam</vt:lpstr>
      <vt:lpstr>Calibri</vt:lpstr>
      <vt:lpstr>Twinkl</vt:lpstr>
      <vt:lpstr>Arial</vt:lpstr>
      <vt:lpstr>Tuffy-TTF</vt:lpstr>
      <vt:lpstr>Tuffy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Rachel Leather</cp:lastModifiedBy>
  <cp:revision>9</cp:revision>
  <dcterms:created xsi:type="dcterms:W3CDTF">2019-10-22T07:01:40Z</dcterms:created>
  <dcterms:modified xsi:type="dcterms:W3CDTF">2019-10-31T08:26:14Z</dcterms:modified>
</cp:coreProperties>
</file>