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  <p:sldMasterId id="2147483710" r:id="rId2"/>
  </p:sldMasterIdLst>
  <p:sldIdLst>
    <p:sldId id="256" r:id="rId3"/>
    <p:sldId id="257" r:id="rId4"/>
    <p:sldId id="260" r:id="rId5"/>
    <p:sldId id="261" r:id="rId6"/>
    <p:sldId id="264" r:id="rId7"/>
    <p:sldId id="265" r:id="rId8"/>
    <p:sldId id="272" r:id="rId9"/>
    <p:sldId id="270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50" d="100"/>
          <a:sy n="50" d="100"/>
        </p:scale>
        <p:origin x="126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A844-3036-D64B-B36E-99EA985AB835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8BCE-544A-1B4A-88D9-07C725AF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0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A844-3036-D64B-B36E-99EA985AB835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8BCE-544A-1B4A-88D9-07C725AF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2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A844-3036-D64B-B36E-99EA985AB835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8BCE-544A-1B4A-88D9-07C725AF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1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20/04/2020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23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20/04/2020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57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20/04/2020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71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20/04/2020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30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20/04/2020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72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20/04/2020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63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20/04/2020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40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20/04/2020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9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A844-3036-D64B-B36E-99EA985AB835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8BCE-544A-1B4A-88D9-07C725AF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21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20/04/2020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15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20/04/2020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64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20/04/2020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8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A844-3036-D64B-B36E-99EA985AB835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8BCE-544A-1B4A-88D9-07C725AF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A844-3036-D64B-B36E-99EA985AB835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8BCE-544A-1B4A-88D9-07C725AF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5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A844-3036-D64B-B36E-99EA985AB835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8BCE-544A-1B4A-88D9-07C725AF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A844-3036-D64B-B36E-99EA985AB835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8BCE-544A-1B4A-88D9-07C725AF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2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A844-3036-D64B-B36E-99EA985AB835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8BCE-544A-1B4A-88D9-07C725AF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9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A844-3036-D64B-B36E-99EA985AB835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8BCE-544A-1B4A-88D9-07C725AF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6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A844-3036-D64B-B36E-99EA985AB835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8BCE-544A-1B4A-88D9-07C725AF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7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BA844-3036-D64B-B36E-99EA985AB835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C8BCE-544A-1B4A-88D9-07C725AF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4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20/04/2020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4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3" Type="http://schemas.microsoft.com/office/2007/relationships/media" Target="../media/media10.m4a"/><Relationship Id="rId7" Type="http://schemas.microsoft.com/office/2007/relationships/media" Target="../media/media12.m4a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openxmlformats.org/officeDocument/2006/relationships/image" Target="../media/image2.png"/><Relationship Id="rId5" Type="http://schemas.microsoft.com/office/2007/relationships/media" Target="../media/media11.m4a"/><Relationship Id="rId10" Type="http://schemas.openxmlformats.org/officeDocument/2006/relationships/image" Target="../media/image7.jpg"/><Relationship Id="rId4" Type="http://schemas.openxmlformats.org/officeDocument/2006/relationships/audio" Target="../media/media10.m4a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0722"/>
            <a:ext cx="7772400" cy="1470025"/>
          </a:xfrm>
        </p:spPr>
        <p:txBody>
          <a:bodyPr/>
          <a:lstStyle/>
          <a:p>
            <a:r>
              <a:rPr lang="en-US" dirty="0"/>
              <a:t>Reading and writing different forms of sentence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4802505"/>
            <a:ext cx="6400800" cy="1752600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E46C0A"/>
                </a:solidFill>
              </a:rPr>
              <a:t>Questions</a:t>
            </a:r>
            <a:r>
              <a:rPr lang="en-US" sz="3800" dirty="0">
                <a:solidFill>
                  <a:srgbClr val="000000"/>
                </a:solidFill>
              </a:rPr>
              <a:t>,</a:t>
            </a:r>
            <a:r>
              <a:rPr lang="en-US" sz="3800" dirty="0">
                <a:solidFill>
                  <a:srgbClr val="E46C0A"/>
                </a:solidFill>
              </a:rPr>
              <a:t> </a:t>
            </a:r>
            <a:r>
              <a:rPr lang="en-US" sz="3800" dirty="0">
                <a:solidFill>
                  <a:srgbClr val="008000"/>
                </a:solidFill>
              </a:rPr>
              <a:t>statements</a:t>
            </a:r>
            <a:r>
              <a:rPr lang="en-US" sz="3800" dirty="0">
                <a:solidFill>
                  <a:schemeClr val="tx1"/>
                </a:solidFill>
              </a:rPr>
              <a:t>,</a:t>
            </a:r>
            <a:r>
              <a:rPr lang="en-US" sz="3800" dirty="0">
                <a:solidFill>
                  <a:srgbClr val="E46C0A"/>
                </a:solidFill>
              </a:rPr>
              <a:t> </a:t>
            </a:r>
            <a:r>
              <a:rPr lang="en-US" sz="3800" dirty="0">
                <a:solidFill>
                  <a:srgbClr val="0000FF"/>
                </a:solidFill>
              </a:rPr>
              <a:t>exclamations</a:t>
            </a:r>
            <a:r>
              <a:rPr lang="en-US" sz="3800" dirty="0">
                <a:solidFill>
                  <a:srgbClr val="E46C0A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and</a:t>
            </a:r>
            <a:r>
              <a:rPr lang="en-US" sz="3800" dirty="0">
                <a:solidFill>
                  <a:srgbClr val="E46C0A"/>
                </a:solidFill>
              </a:rPr>
              <a:t> </a:t>
            </a:r>
            <a:r>
              <a:rPr lang="en-US" sz="3800" dirty="0">
                <a:solidFill>
                  <a:srgbClr val="660066"/>
                </a:solidFill>
              </a:rPr>
              <a:t>commands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23672-272A-AB41-B534-E1E526A2771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5603" y="2158121"/>
            <a:ext cx="4372791" cy="274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B7B882A-DCB1-554C-80DE-F71B738E28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2398" y="27529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4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5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908"/>
            <a:ext cx="8229600" cy="35512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A sentence is a </a:t>
            </a:r>
            <a:r>
              <a:rPr lang="en-US" dirty="0">
                <a:solidFill>
                  <a:srgbClr val="FF6600"/>
                </a:solidFill>
              </a:rPr>
              <a:t>question</a:t>
            </a:r>
            <a:r>
              <a:rPr lang="en-US" dirty="0">
                <a:solidFill>
                  <a:srgbClr val="000000"/>
                </a:solidFill>
              </a:rPr>
              <a:t> when it asks the reader something.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i="1" dirty="0"/>
              <a:t>What time is it?</a:t>
            </a:r>
          </a:p>
          <a:p>
            <a:pPr marL="0" indent="0">
              <a:buNone/>
            </a:pPr>
            <a:r>
              <a:rPr lang="en-US" sz="2800" i="1" dirty="0"/>
              <a:t>Where are we going?</a:t>
            </a:r>
          </a:p>
          <a:p>
            <a:pPr marL="0" indent="0">
              <a:buNone/>
            </a:pPr>
            <a:r>
              <a:rPr lang="en-US" sz="2800" i="1" dirty="0"/>
              <a:t>Do you like monsters?</a:t>
            </a:r>
          </a:p>
          <a:p>
            <a:pPr marL="0" indent="0">
              <a:buNone/>
            </a:pPr>
            <a:r>
              <a:rPr lang="en-US" sz="2800" i="1" dirty="0"/>
              <a:t>Will you bring your monster to school?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A7A3F-3E54-6D40-B676-998F29B9EC08}"/>
              </a:ext>
            </a:extLst>
          </p:cNvPr>
          <p:cNvSpPr txBox="1"/>
          <p:nvPr/>
        </p:nvSpPr>
        <p:spPr>
          <a:xfrm>
            <a:off x="563526" y="4828518"/>
            <a:ext cx="812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Questions</a:t>
            </a:r>
            <a:r>
              <a:rPr lang="en-US" sz="2800" dirty="0"/>
              <a:t> often begin with special </a:t>
            </a:r>
            <a:r>
              <a:rPr lang="en-US" sz="2800" dirty="0">
                <a:solidFill>
                  <a:srgbClr val="FF6600"/>
                </a:solidFill>
              </a:rPr>
              <a:t>‘question words’.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7D27EA-A3C0-9842-83AB-AAA2C2B1631C}"/>
              </a:ext>
            </a:extLst>
          </p:cNvPr>
          <p:cNvSpPr txBox="1"/>
          <p:nvPr/>
        </p:nvSpPr>
        <p:spPr>
          <a:xfrm>
            <a:off x="457200" y="5497033"/>
            <a:ext cx="119084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386212-930B-ED4C-9051-AD4AE2A62A2A}"/>
              </a:ext>
            </a:extLst>
          </p:cNvPr>
          <p:cNvSpPr txBox="1"/>
          <p:nvPr/>
        </p:nvSpPr>
        <p:spPr>
          <a:xfrm>
            <a:off x="1924492" y="5497033"/>
            <a:ext cx="119084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9A6D4-BDC0-0945-9751-72ECB8CFE66C}"/>
              </a:ext>
            </a:extLst>
          </p:cNvPr>
          <p:cNvSpPr txBox="1"/>
          <p:nvPr/>
        </p:nvSpPr>
        <p:spPr>
          <a:xfrm>
            <a:off x="3352803" y="5497033"/>
            <a:ext cx="119084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7EE0A2-4C06-0143-B436-63BAB9CF54F2}"/>
              </a:ext>
            </a:extLst>
          </p:cNvPr>
          <p:cNvSpPr txBox="1"/>
          <p:nvPr/>
        </p:nvSpPr>
        <p:spPr>
          <a:xfrm>
            <a:off x="4843212" y="5497033"/>
            <a:ext cx="103490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1CD0F-6113-9945-B883-7AE5C8F13022}"/>
              </a:ext>
            </a:extLst>
          </p:cNvPr>
          <p:cNvSpPr txBox="1"/>
          <p:nvPr/>
        </p:nvSpPr>
        <p:spPr>
          <a:xfrm>
            <a:off x="6177679" y="5486400"/>
            <a:ext cx="119084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which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FAFAA3-4F2B-6E40-80F4-24D7B48C868B}"/>
              </a:ext>
            </a:extLst>
          </p:cNvPr>
          <p:cNvSpPr txBox="1"/>
          <p:nvPr/>
        </p:nvSpPr>
        <p:spPr>
          <a:xfrm>
            <a:off x="7698134" y="5486400"/>
            <a:ext cx="103490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F71610-3F35-DC42-BBB8-6E405362F6D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7685" y="1861617"/>
            <a:ext cx="2387587" cy="252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nline Media 1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42EADC1-9E77-6849-AC67-43BAA71134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43649" y="2188820"/>
            <a:ext cx="812800" cy="812800"/>
          </a:xfrm>
          <a:prstGeom prst="rect">
            <a:avLst/>
          </a:prstGeom>
        </p:spPr>
      </p:pic>
      <p:pic>
        <p:nvPicPr>
          <p:cNvPr id="15" name="Online Media 1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3F5FB8D-F6F8-DA46-917E-C110B6B521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62101" y="30515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9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65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2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D57012-AE1A-E84C-9F68-F0CF55244590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0107" y="2537098"/>
            <a:ext cx="1758315" cy="295338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When we ask a question we use a special ‘</a:t>
            </a:r>
            <a:r>
              <a:rPr lang="en-US" sz="2800" dirty="0">
                <a:solidFill>
                  <a:srgbClr val="FF6600"/>
                </a:solidFill>
              </a:rPr>
              <a:t>question voice</a:t>
            </a:r>
            <a:r>
              <a:rPr lang="en-US" sz="2800" dirty="0"/>
              <a:t>’ and our voices go up a bit at the end of the sentence.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Try reading these questions out loud:       </a:t>
            </a:r>
          </a:p>
          <a:p>
            <a:pPr marL="0" indent="0">
              <a:buNone/>
            </a:pPr>
            <a:r>
              <a:rPr lang="en-US" sz="2800" i="1" dirty="0"/>
              <a:t>Did you see a monster at my house?</a:t>
            </a:r>
          </a:p>
          <a:p>
            <a:pPr marL="0" indent="0">
              <a:buNone/>
            </a:pPr>
            <a:r>
              <a:rPr lang="en-US" sz="2800" i="1" dirty="0"/>
              <a:t>Is it a dangerous monster?</a:t>
            </a:r>
          </a:p>
          <a:p>
            <a:pPr marL="0" indent="0">
              <a:buNone/>
            </a:pPr>
            <a:r>
              <a:rPr lang="en-US" sz="2800" i="1" dirty="0"/>
              <a:t>How long has it been there?</a:t>
            </a:r>
          </a:p>
          <a:p>
            <a:pPr marL="0" indent="0">
              <a:buNone/>
            </a:pPr>
            <a:r>
              <a:rPr lang="en-US" dirty="0"/>
              <a:t>All questions end with a question mark.   			</a:t>
            </a:r>
            <a:r>
              <a:rPr lang="en-US" sz="6000" dirty="0"/>
              <a:t>?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2997939-5928-5348-A49D-7A7503F944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31789" y="3726793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A65840D-4BC3-294A-AEC4-E15E08E570E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31789" y="59023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0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1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172"/>
            <a:ext cx="8229600" cy="48289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sentence is a </a:t>
            </a:r>
            <a:r>
              <a:rPr lang="en-US" dirty="0">
                <a:solidFill>
                  <a:srgbClr val="008000"/>
                </a:solidFill>
              </a:rPr>
              <a:t>statement</a:t>
            </a:r>
            <a:r>
              <a:rPr lang="en-US" dirty="0"/>
              <a:t> when it simply gives the reader some information.</a:t>
            </a:r>
          </a:p>
          <a:p>
            <a:pPr marL="0" indent="0">
              <a:buNone/>
            </a:pPr>
            <a:r>
              <a:rPr lang="en-US" dirty="0"/>
              <a:t>Statements end with a full stop</a:t>
            </a:r>
            <a:r>
              <a:rPr lang="en-US" sz="4800" b="1" dirty="0"/>
              <a:t>.</a:t>
            </a: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My name is </a:t>
            </a:r>
            <a:r>
              <a:rPr lang="en-US" i="1" dirty="0" err="1"/>
              <a:t>Sunitha</a:t>
            </a:r>
            <a:r>
              <a:rPr lang="en-US" i="1" dirty="0"/>
              <a:t>.</a:t>
            </a:r>
          </a:p>
          <a:p>
            <a:pPr marL="0" indent="0">
              <a:buNone/>
            </a:pPr>
            <a:r>
              <a:rPr lang="en-US" i="1" dirty="0"/>
              <a:t>I think a monster has chosen to visit me.</a:t>
            </a:r>
          </a:p>
          <a:p>
            <a:pPr marL="0" indent="0">
              <a:buNone/>
            </a:pPr>
            <a:r>
              <a:rPr lang="en-US" i="1" dirty="0"/>
              <a:t>The monster lies in the sun.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3413B-F675-0041-AA2F-9EC7CAF1CF1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9320" y="2658099"/>
            <a:ext cx="2419350" cy="15418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0AA09C5-2DAF-F047-876A-04C4D68D07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5870" y="53133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D9252E-84DF-7B43-A59F-9641668F99C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8120" y="1029968"/>
            <a:ext cx="2595880" cy="1866900"/>
          </a:xfrm>
          <a:prstGeom prst="rect">
            <a:avLst/>
          </a:prstGeom>
          <a:noFill/>
          <a:ln w="28575" cmpd="sng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Questions</a:t>
            </a:r>
            <a:r>
              <a:rPr lang="en-US" dirty="0"/>
              <a:t> and </a:t>
            </a:r>
            <a:r>
              <a:rPr lang="en-US" dirty="0">
                <a:solidFill>
                  <a:srgbClr val="008000"/>
                </a:solidFill>
              </a:rPr>
              <a:t>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77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Read these sentences. For each one, say whether it is a </a:t>
            </a:r>
            <a:r>
              <a:rPr lang="en-US" dirty="0">
                <a:solidFill>
                  <a:srgbClr val="FF6600"/>
                </a:solidFill>
              </a:rPr>
              <a:t>question</a:t>
            </a:r>
            <a:r>
              <a:rPr lang="en-US" dirty="0"/>
              <a:t> or a </a:t>
            </a:r>
            <a:r>
              <a:rPr lang="en-US" dirty="0">
                <a:solidFill>
                  <a:srgbClr val="008000"/>
                </a:solidFill>
              </a:rPr>
              <a:t>statement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The monster is hanging around. </a:t>
            </a:r>
          </a:p>
          <a:p>
            <a:pPr marL="0" indent="0">
              <a:buNone/>
            </a:pPr>
            <a:r>
              <a:rPr lang="en-US" i="1" dirty="0"/>
              <a:t>Why’s he doing that? </a:t>
            </a:r>
          </a:p>
          <a:p>
            <a:pPr marL="0" indent="0">
              <a:buNone/>
            </a:pPr>
            <a:r>
              <a:rPr lang="en-US" i="1" dirty="0"/>
              <a:t>Will he hurt me?</a:t>
            </a:r>
          </a:p>
          <a:p>
            <a:pPr marL="0" indent="0">
              <a:buNone/>
            </a:pPr>
            <a:r>
              <a:rPr lang="en-US" i="1" dirty="0"/>
              <a:t>No, he only eats soap, I think.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06F5DF41-A646-5048-998E-2F0494E1CFD7}"/>
              </a:ext>
            </a:extLst>
          </p:cNvPr>
          <p:cNvSpPr/>
          <p:nvPr/>
        </p:nvSpPr>
        <p:spPr>
          <a:xfrm>
            <a:off x="5701861" y="3113714"/>
            <a:ext cx="2474463" cy="726437"/>
          </a:xfrm>
          <a:prstGeom prst="teardrop">
            <a:avLst>
              <a:gd name="adj" fmla="val 9849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660066"/>
                </a:solidFill>
              </a:rPr>
              <a:t>Statement</a:t>
            </a:r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4174A740-D062-004E-8A33-E1A76AD67C23}"/>
              </a:ext>
            </a:extLst>
          </p:cNvPr>
          <p:cNvSpPr/>
          <p:nvPr/>
        </p:nvSpPr>
        <p:spPr>
          <a:xfrm>
            <a:off x="3954153" y="3840151"/>
            <a:ext cx="2474463" cy="726437"/>
          </a:xfrm>
          <a:prstGeom prst="teardrop">
            <a:avLst>
              <a:gd name="adj" fmla="val 9849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660066"/>
                </a:solidFill>
              </a:rPr>
              <a:t>Question</a:t>
            </a: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B3750517-4A1C-2C4D-87B1-11355F455CE4}"/>
              </a:ext>
            </a:extLst>
          </p:cNvPr>
          <p:cNvSpPr/>
          <p:nvPr/>
        </p:nvSpPr>
        <p:spPr>
          <a:xfrm>
            <a:off x="3954153" y="4385931"/>
            <a:ext cx="2474463" cy="726437"/>
          </a:xfrm>
          <a:prstGeom prst="teardrop">
            <a:avLst>
              <a:gd name="adj" fmla="val 9849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660066"/>
                </a:solidFill>
              </a:rPr>
              <a:t>Question</a:t>
            </a: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11331222-17CF-5445-8598-7A054CA8190D}"/>
              </a:ext>
            </a:extLst>
          </p:cNvPr>
          <p:cNvSpPr/>
          <p:nvPr/>
        </p:nvSpPr>
        <p:spPr>
          <a:xfrm>
            <a:off x="5371597" y="5130983"/>
            <a:ext cx="2474463" cy="726437"/>
          </a:xfrm>
          <a:prstGeom prst="teardrop">
            <a:avLst>
              <a:gd name="adj" fmla="val 9849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660066"/>
                </a:solidFill>
              </a:rPr>
              <a:t>Statement</a:t>
            </a:r>
          </a:p>
        </p:txBody>
      </p:sp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DD92CC2-8B92-AD4E-9E76-5FE87247FC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6060" y="3946617"/>
            <a:ext cx="812800" cy="812800"/>
          </a:xfrm>
          <a:prstGeom prst="rect">
            <a:avLst/>
          </a:prstGeom>
        </p:spPr>
      </p:pic>
      <p:pic>
        <p:nvPicPr>
          <p:cNvPr id="10" name="Online Media 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6B66F10-8475-5F4F-9015-88FA558F9AE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2600" y="47594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5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E9E5FDE-3546-A442-BD29-CEF4F914CBE0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2103" y="3871138"/>
            <a:ext cx="3140075" cy="24693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Exclamations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509"/>
            <a:ext cx="8229600" cy="109603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00FF"/>
                </a:solidFill>
              </a:rPr>
              <a:t>Exclamations</a:t>
            </a:r>
            <a:r>
              <a:rPr lang="en-US" dirty="0"/>
              <a:t> or </a:t>
            </a:r>
            <a:r>
              <a:rPr lang="en-US" dirty="0">
                <a:solidFill>
                  <a:srgbClr val="0432FF"/>
                </a:solidFill>
              </a:rPr>
              <a:t>exclamatory statements</a:t>
            </a:r>
            <a:r>
              <a:rPr lang="en-US" dirty="0"/>
              <a:t> are a special kinds of sentence that are said with extra feeling and force.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652961"/>
            <a:ext cx="3683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What a scary monster!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332736"/>
            <a:ext cx="30443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How frightening!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993749"/>
            <a:ext cx="3404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/>
              <a:t>It has such big teeth!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99" y="5624076"/>
            <a:ext cx="45529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Just fancy it being here!</a:t>
            </a:r>
          </a:p>
          <a:p>
            <a:endParaRPr lang="en-US" dirty="0"/>
          </a:p>
        </p:txBody>
      </p:sp>
      <p:sp>
        <p:nvSpPr>
          <p:cNvPr id="8" name="Teardrop 7"/>
          <p:cNvSpPr/>
          <p:nvPr/>
        </p:nvSpPr>
        <p:spPr>
          <a:xfrm>
            <a:off x="5564065" y="2275483"/>
            <a:ext cx="1496093" cy="800219"/>
          </a:xfrm>
          <a:prstGeom prst="teardro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</a:t>
            </a:r>
          </a:p>
        </p:txBody>
      </p:sp>
      <p:sp>
        <p:nvSpPr>
          <p:cNvPr id="9" name="Teardrop 8"/>
          <p:cNvSpPr/>
          <p:nvPr/>
        </p:nvSpPr>
        <p:spPr>
          <a:xfrm>
            <a:off x="7289106" y="1913432"/>
            <a:ext cx="1496093" cy="800219"/>
          </a:xfrm>
          <a:prstGeom prst="teardro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How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4497" y="2313542"/>
            <a:ext cx="4784020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They often begin with these words</a:t>
            </a:r>
            <a:r>
              <a:rPr lang="en-US" sz="2800" dirty="0"/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9846" y="3045831"/>
            <a:ext cx="40359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 make use of phrases like</a:t>
            </a:r>
            <a:r>
              <a:rPr lang="mr-IN" sz="2400" dirty="0"/>
              <a:t>…</a:t>
            </a:r>
            <a:endParaRPr lang="en-GB" sz="2400" dirty="0"/>
          </a:p>
          <a:p>
            <a:endParaRPr lang="en-US" dirty="0"/>
          </a:p>
        </p:txBody>
      </p:sp>
      <p:sp>
        <p:nvSpPr>
          <p:cNvPr id="12" name="Teardrop 11"/>
          <p:cNvSpPr/>
          <p:nvPr/>
        </p:nvSpPr>
        <p:spPr>
          <a:xfrm>
            <a:off x="4232997" y="3102556"/>
            <a:ext cx="2000589" cy="800219"/>
          </a:xfrm>
          <a:prstGeom prst="teardrop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such a</a:t>
            </a:r>
            <a:r>
              <a:rPr lang="mr-IN" sz="2800" dirty="0"/>
              <a:t>…</a:t>
            </a:r>
            <a:endParaRPr lang="en-US" sz="2800" dirty="0"/>
          </a:p>
        </p:txBody>
      </p:sp>
      <p:sp>
        <p:nvSpPr>
          <p:cNvPr id="13" name="Teardrop 12"/>
          <p:cNvSpPr/>
          <p:nvPr/>
        </p:nvSpPr>
        <p:spPr>
          <a:xfrm>
            <a:off x="6553564" y="3230066"/>
            <a:ext cx="2000589" cy="800219"/>
          </a:xfrm>
          <a:prstGeom prst="teardrop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just so</a:t>
            </a:r>
            <a:r>
              <a:rPr lang="mr-IN" sz="2800" dirty="0"/>
              <a:t>…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FD9F8F-056C-904F-9673-FCC57B0E23F2}"/>
              </a:ext>
            </a:extLst>
          </p:cNvPr>
          <p:cNvSpPr txBox="1"/>
          <p:nvPr/>
        </p:nvSpPr>
        <p:spPr>
          <a:xfrm>
            <a:off x="6541059" y="4469755"/>
            <a:ext cx="2244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</a:rPr>
              <a:t>Exclamations end with </a:t>
            </a:r>
            <a:r>
              <a:rPr lang="en-US" sz="2800" b="1" dirty="0">
                <a:solidFill>
                  <a:srgbClr val="0432FF"/>
                </a:solidFill>
              </a:rPr>
              <a:t>!</a:t>
            </a:r>
          </a:p>
        </p:txBody>
      </p:sp>
      <p:pic>
        <p:nvPicPr>
          <p:cNvPr id="16" name="Online Media 1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0668A42-96D7-C44F-832F-A111A9A54C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74000" y="105208"/>
            <a:ext cx="812800" cy="812800"/>
          </a:xfrm>
          <a:prstGeom prst="rect">
            <a:avLst/>
          </a:prstGeom>
        </p:spPr>
      </p:pic>
      <p:pic>
        <p:nvPicPr>
          <p:cNvPr id="19" name="Online Media 1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07EB7BE-3ED5-9F41-B309-41C7FB42DC1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90072" y="5905254"/>
            <a:ext cx="812800" cy="812800"/>
          </a:xfrm>
          <a:prstGeom prst="rect">
            <a:avLst/>
          </a:prstGeom>
        </p:spPr>
      </p:pic>
      <p:pic>
        <p:nvPicPr>
          <p:cNvPr id="20" name="Online Media 1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54471C2-84C5-EF43-980B-2E4C2E4BBA5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82706" y="5865528"/>
            <a:ext cx="812800" cy="812800"/>
          </a:xfrm>
          <a:prstGeom prst="rect">
            <a:avLst/>
          </a:prstGeom>
        </p:spPr>
      </p:pic>
      <p:pic>
        <p:nvPicPr>
          <p:cNvPr id="22" name="Online Media 2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3D71560-CFC3-DA47-BD36-915954B84C6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72399" y="58224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7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7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100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20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228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89699-0CA2-9D42-93DF-4B73F0AAE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0066"/>
                </a:solidFill>
              </a:rPr>
              <a:t>Commands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2E7AD-98F3-484C-95FD-BE891B2FF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11" y="1190773"/>
            <a:ext cx="8229600" cy="17508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sentence is a </a:t>
            </a:r>
            <a:r>
              <a:rPr lang="en-US" dirty="0">
                <a:solidFill>
                  <a:srgbClr val="660066"/>
                </a:solidFill>
              </a:rPr>
              <a:t>command </a:t>
            </a:r>
            <a:r>
              <a:rPr lang="en-US" dirty="0"/>
              <a:t>when it is bossy and gives an order or an instruction.</a:t>
            </a:r>
          </a:p>
          <a:p>
            <a:pPr marL="0" indent="0">
              <a:buNone/>
            </a:pPr>
            <a:r>
              <a:rPr lang="en-US" dirty="0">
                <a:solidFill>
                  <a:srgbClr val="660066"/>
                </a:solidFill>
              </a:rPr>
              <a:t>Commands</a:t>
            </a:r>
            <a:r>
              <a:rPr lang="en-US" dirty="0"/>
              <a:t> begin with </a:t>
            </a:r>
            <a:r>
              <a:rPr lang="en-US" u="sng" dirty="0"/>
              <a:t>bossy verbs.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7D4789-03B6-8B4F-8061-A07580549A5E}"/>
              </a:ext>
            </a:extLst>
          </p:cNvPr>
          <p:cNvSpPr txBox="1"/>
          <p:nvPr/>
        </p:nvSpPr>
        <p:spPr>
          <a:xfrm>
            <a:off x="457200" y="3019647"/>
            <a:ext cx="43061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660066"/>
                </a:solidFill>
              </a:rPr>
              <a:t>Come </a:t>
            </a:r>
            <a:r>
              <a:rPr lang="en-US" sz="3200" i="1" dirty="0"/>
              <a:t>over here now.</a:t>
            </a:r>
          </a:p>
          <a:p>
            <a:r>
              <a:rPr lang="en-US" sz="3200" b="1" i="1" dirty="0">
                <a:solidFill>
                  <a:srgbClr val="660066"/>
                </a:solidFill>
              </a:rPr>
              <a:t>Ignore</a:t>
            </a:r>
            <a:r>
              <a:rPr lang="en-US" sz="3200" i="1" dirty="0"/>
              <a:t> the monster.</a:t>
            </a:r>
          </a:p>
          <a:p>
            <a:r>
              <a:rPr lang="en-US" sz="3200" b="1" i="1" dirty="0">
                <a:solidFill>
                  <a:srgbClr val="660066"/>
                </a:solidFill>
              </a:rPr>
              <a:t>Stop </a:t>
            </a:r>
            <a:r>
              <a:rPr lang="en-US" sz="3200" i="1" dirty="0"/>
              <a:t>skipping indoors.</a:t>
            </a:r>
          </a:p>
          <a:p>
            <a:r>
              <a:rPr lang="en-US" sz="3200" b="1" i="1" dirty="0">
                <a:solidFill>
                  <a:srgbClr val="660066"/>
                </a:solidFill>
              </a:rPr>
              <a:t>Don’t </a:t>
            </a:r>
            <a:r>
              <a:rPr lang="en-US" sz="3200" i="1" dirty="0"/>
              <a:t>shout!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43F413D-0CD8-9640-A716-4E7AAE816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7814" y="316850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0">
            <a:extLst>
              <a:ext uri="{FF2B5EF4-FFF2-40B4-BE49-F238E27FC236}">
                <a16:creationId xmlns:a16="http://schemas.microsoft.com/office/drawing/2014/main" id="{9E7C49C3-A0D7-2F4F-BC33-1C8ED595E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616" y="2806995"/>
            <a:ext cx="324916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43F449-B973-3E40-9E0D-62581E1B61EA}"/>
              </a:ext>
            </a:extLst>
          </p:cNvPr>
          <p:cNvSpPr txBox="1"/>
          <p:nvPr/>
        </p:nvSpPr>
        <p:spPr>
          <a:xfrm>
            <a:off x="297711" y="5377942"/>
            <a:ext cx="5975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</a:rPr>
              <a:t>Commands mostly end with a full stop</a:t>
            </a:r>
            <a:r>
              <a:rPr lang="en-US" sz="2800" b="1" dirty="0">
                <a:solidFill>
                  <a:srgbClr val="0432FF"/>
                </a:solidFill>
              </a:rPr>
              <a:t>.</a:t>
            </a:r>
          </a:p>
          <a:p>
            <a:r>
              <a:rPr lang="en-US" sz="2800" dirty="0">
                <a:solidFill>
                  <a:srgbClr val="0432FF"/>
                </a:solidFill>
              </a:rPr>
              <a:t>Occasionally they end with </a:t>
            </a:r>
            <a:r>
              <a:rPr lang="en-US" sz="2800" b="1" dirty="0">
                <a:solidFill>
                  <a:srgbClr val="0432FF"/>
                </a:solidFill>
              </a:rPr>
              <a:t>!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112F167-6094-824F-A708-696F507C91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60891" y="1739605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6ECFB1C-53C4-6D45-BF0C-D140EF7276E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60891" y="59208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2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01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Exclamations</a:t>
            </a:r>
            <a:r>
              <a:rPr lang="en-US" dirty="0"/>
              <a:t> and </a:t>
            </a:r>
            <a:r>
              <a:rPr lang="en-US" dirty="0">
                <a:solidFill>
                  <a:srgbClr val="660066"/>
                </a:solidFill>
              </a:rPr>
              <a:t>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Read these sentences out loud. Say whether they are </a:t>
            </a:r>
            <a:r>
              <a:rPr lang="en-US" dirty="0">
                <a:solidFill>
                  <a:srgbClr val="0000FF"/>
                </a:solidFill>
              </a:rPr>
              <a:t>exclamations</a:t>
            </a:r>
            <a:r>
              <a:rPr lang="en-US" dirty="0"/>
              <a:t> or </a:t>
            </a:r>
            <a:r>
              <a:rPr lang="en-US" dirty="0">
                <a:solidFill>
                  <a:srgbClr val="660066"/>
                </a:solidFill>
              </a:rPr>
              <a:t>commands</a:t>
            </a:r>
            <a:r>
              <a:rPr lang="en-US" dirty="0"/>
              <a:t>. Don’t forget to use the right kind of voice!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Sit still and stop wriggling! </a:t>
            </a:r>
          </a:p>
          <a:p>
            <a:pPr marL="0" indent="0">
              <a:buNone/>
            </a:pPr>
            <a:r>
              <a:rPr lang="en-US" i="1" dirty="0"/>
              <a:t>What a terrifying monster! </a:t>
            </a:r>
          </a:p>
          <a:p>
            <a:pPr marL="0" indent="0">
              <a:buNone/>
            </a:pPr>
            <a:r>
              <a:rPr lang="en-US" i="1" dirty="0"/>
              <a:t>How scared I was! </a:t>
            </a:r>
          </a:p>
          <a:p>
            <a:pPr marL="0" indent="0">
              <a:buNone/>
            </a:pPr>
            <a:r>
              <a:rPr lang="en-US" i="1" dirty="0"/>
              <a:t>Make it go away.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BB1C811F-983F-9147-8A30-28FD681F20D6}"/>
              </a:ext>
            </a:extLst>
          </p:cNvPr>
          <p:cNvSpPr/>
          <p:nvPr/>
        </p:nvSpPr>
        <p:spPr>
          <a:xfrm>
            <a:off x="4572000" y="3255657"/>
            <a:ext cx="2474463" cy="726437"/>
          </a:xfrm>
          <a:prstGeom prst="teardrop">
            <a:avLst>
              <a:gd name="adj" fmla="val 9849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660066"/>
                </a:solidFill>
              </a:rPr>
              <a:t>Command</a:t>
            </a:r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E6A8B96C-7A64-594C-B4AC-8722CA6C3FB4}"/>
              </a:ext>
            </a:extLst>
          </p:cNvPr>
          <p:cNvSpPr/>
          <p:nvPr/>
        </p:nvSpPr>
        <p:spPr>
          <a:xfrm>
            <a:off x="4852880" y="3996466"/>
            <a:ext cx="3013752" cy="700286"/>
          </a:xfrm>
          <a:prstGeom prst="teardrop">
            <a:avLst>
              <a:gd name="adj" fmla="val 9849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660066"/>
                </a:solidFill>
              </a:rPr>
              <a:t>Exclamation</a:t>
            </a: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7E0BB2C3-5328-3540-9C6F-3895EC3EE5A7}"/>
              </a:ext>
            </a:extLst>
          </p:cNvPr>
          <p:cNvSpPr/>
          <p:nvPr/>
        </p:nvSpPr>
        <p:spPr>
          <a:xfrm>
            <a:off x="3711455" y="4922894"/>
            <a:ext cx="3013752" cy="700286"/>
          </a:xfrm>
          <a:prstGeom prst="teardrop">
            <a:avLst>
              <a:gd name="adj" fmla="val 9849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660066"/>
                </a:solidFill>
              </a:rPr>
              <a:t>Exclamation</a:t>
            </a: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4E456D3E-C0B7-FF4E-B044-D01D19245F3F}"/>
              </a:ext>
            </a:extLst>
          </p:cNvPr>
          <p:cNvSpPr/>
          <p:nvPr/>
        </p:nvSpPr>
        <p:spPr>
          <a:xfrm>
            <a:off x="3441947" y="5637552"/>
            <a:ext cx="2474463" cy="726437"/>
          </a:xfrm>
          <a:prstGeom prst="teardrop">
            <a:avLst>
              <a:gd name="adj" fmla="val 9849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660066"/>
                </a:solidFill>
              </a:rPr>
              <a:t>Command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50230E-8474-4148-9F0A-2FD7602997A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5543" y="5000625"/>
            <a:ext cx="1800919" cy="1308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xmlns="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75148FF-A346-9747-90F7-FEB9EF20CA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510" y="24428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9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2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082" y="2298882"/>
            <a:ext cx="6400800" cy="2673843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60" y="1459436"/>
            <a:ext cx="4307681" cy="11858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379828" y="411480"/>
            <a:ext cx="8356209" cy="61569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579" y="4285619"/>
            <a:ext cx="177797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403</Words>
  <Application>Microsoft Office PowerPoint</Application>
  <PresentationFormat>On-screen Show (4:3)</PresentationFormat>
  <Paragraphs>78</Paragraphs>
  <Slides>9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Mangal</vt:lpstr>
      <vt:lpstr>Office Theme</vt:lpstr>
      <vt:lpstr>1_Office Theme</vt:lpstr>
      <vt:lpstr>Reading and writing different forms of sentence</vt:lpstr>
      <vt:lpstr>Questions</vt:lpstr>
      <vt:lpstr>Questions</vt:lpstr>
      <vt:lpstr>Statements</vt:lpstr>
      <vt:lpstr>Questions and Statements</vt:lpstr>
      <vt:lpstr>Exclamations</vt:lpstr>
      <vt:lpstr>Commands</vt:lpstr>
      <vt:lpstr>Exclamations and Commands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forms of sentence</dc:title>
  <dc:creator>James O'Brien</dc:creator>
  <cp:lastModifiedBy>HP</cp:lastModifiedBy>
  <cp:revision>50</cp:revision>
  <dcterms:created xsi:type="dcterms:W3CDTF">2018-12-05T14:24:36Z</dcterms:created>
  <dcterms:modified xsi:type="dcterms:W3CDTF">2020-04-20T19:38:17Z</dcterms:modified>
</cp:coreProperties>
</file>