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330" r:id="rId3"/>
    <p:sldId id="310" r:id="rId4"/>
    <p:sldId id="311" r:id="rId5"/>
    <p:sldId id="312" r:id="rId6"/>
    <p:sldId id="313" r:id="rId7"/>
    <p:sldId id="314" r:id="rId8"/>
    <p:sldId id="331" r:id="rId9"/>
    <p:sldId id="332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6600"/>
    <a:srgbClr val="FF0066"/>
    <a:srgbClr val="FF7D7D"/>
    <a:srgbClr val="FFABCD"/>
    <a:srgbClr val="0000FF"/>
    <a:srgbClr val="C7A1E3"/>
    <a:srgbClr val="EFC1FF"/>
    <a:srgbClr val="9900CC"/>
    <a:srgbClr val="E1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3" autoAdjust="0"/>
    <p:restoredTop sz="94231" autoAdjust="0"/>
  </p:normalViewPr>
  <p:slideViewPr>
    <p:cSldViewPr snapToGrid="0">
      <p:cViewPr varScale="1">
        <p:scale>
          <a:sx n="55" d="100"/>
          <a:sy n="55" d="100"/>
        </p:scale>
        <p:origin x="422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88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45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3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16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3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23/05/2020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3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4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6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8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3.wdp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12.wdp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microsoft.com/office/2007/relationships/hdphoto" Target="../media/hdphoto15.wdp"/><Relationship Id="rId4" Type="http://schemas.openxmlformats.org/officeDocument/2006/relationships/notesSlide" Target="../notesSlides/notesSlide7.xml"/><Relationship Id="rId9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6.wdp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0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Punctuating Direct Speech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King of the Sky</a:t>
            </a:r>
            <a:endParaRPr lang="en-GB" sz="4800" i="1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04B3097-D562-4E9E-ADD5-D0F4211E6D19}"/>
              </a:ext>
            </a:extLst>
          </p:cNvPr>
          <p:cNvSpPr/>
          <p:nvPr/>
        </p:nvSpPr>
        <p:spPr>
          <a:xfrm>
            <a:off x="6237203" y="2868465"/>
            <a:ext cx="2297198" cy="1636210"/>
          </a:xfrm>
          <a:prstGeom prst="wedgeRoundRectCallout">
            <a:avLst>
              <a:gd name="adj1" fmla="val 64726"/>
              <a:gd name="adj2" fmla="val -540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</a:rPr>
              <a:t>He came home to you.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5CCF34D-2CD3-4C82-836B-B66373DECD70}"/>
              </a:ext>
            </a:extLst>
          </p:cNvPr>
          <p:cNvSpPr/>
          <p:nvPr/>
        </p:nvSpPr>
        <p:spPr>
          <a:xfrm>
            <a:off x="3525087" y="2868465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B050"/>
                </a:solidFill>
              </a:rPr>
              <a:t>He’s back!</a:t>
            </a:r>
            <a:endParaRPr lang="en-GB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2C92DEB8-CB83-7C48-85A0-B072287E0C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99501" y="2778281"/>
            <a:ext cx="3152113" cy="2364085"/>
          </a:xfrm>
          <a:prstGeom prst="rect">
            <a:avLst/>
          </a:prstGeom>
        </p:spPr>
      </p:pic>
      <p:pic>
        <p:nvPicPr>
          <p:cNvPr id="9" name="Picture 8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20CBECA9-B0F3-154E-AB33-0D7735B1A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103773" y="2352660"/>
            <a:ext cx="4287099" cy="32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3774" y="1149474"/>
            <a:ext cx="7964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Speech bubbles can show us what someone is saying.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34094" y="3925372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Bubbles take up too much room so we use </a:t>
            </a:r>
            <a:r>
              <a:rPr lang="en-GB" sz="2400" b="1" dirty="0"/>
              <a:t>speech marks</a:t>
            </a:r>
            <a:r>
              <a:rPr lang="en-GB" sz="2400" dirty="0"/>
              <a:t>.</a:t>
            </a:r>
          </a:p>
          <a:p>
            <a:pPr algn="ctr"/>
            <a:r>
              <a:rPr lang="en-GB" sz="2400" b="1" dirty="0"/>
              <a:t>Speech marks </a:t>
            </a:r>
            <a:r>
              <a:rPr lang="en-GB" sz="2400" dirty="0"/>
              <a:t>work in pairs to hug the </a:t>
            </a:r>
            <a:r>
              <a:rPr lang="en-GB" sz="2400" dirty="0">
                <a:solidFill>
                  <a:srgbClr val="00B050"/>
                </a:solidFill>
              </a:rPr>
              <a:t>direct speech</a:t>
            </a:r>
            <a:r>
              <a:rPr lang="en-GB" sz="2400" dirty="0"/>
              <a:t>.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7104257" y="2727304"/>
            <a:ext cx="1418010" cy="4780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peech Bubble: Rectangle with Corners Rounded 16"/>
          <p:cNvSpPr/>
          <p:nvPr/>
        </p:nvSpPr>
        <p:spPr>
          <a:xfrm>
            <a:off x="2650373" y="1818291"/>
            <a:ext cx="2296848" cy="990916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B050"/>
                </a:solidFill>
                <a:latin typeface="+mj-lt"/>
              </a:rPr>
              <a:t>He came back to me.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08575" y="2329569"/>
            <a:ext cx="5813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words </a:t>
            </a:r>
            <a:r>
              <a:rPr lang="en-GB" sz="2400" i="1" dirty="0"/>
              <a:t>spoken</a:t>
            </a:r>
            <a:r>
              <a:rPr lang="en-GB" sz="2400" dirty="0"/>
              <a:t> are called </a:t>
            </a:r>
            <a:r>
              <a:rPr lang="en-GB" sz="2400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direct speech</a:t>
            </a:r>
            <a:r>
              <a:rPr lang="en-GB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53154" y="3172215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 came back to me,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4708575" y="3320486"/>
            <a:ext cx="345746" cy="6048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/>
          <p:cNvSpPr/>
          <p:nvPr/>
        </p:nvSpPr>
        <p:spPr>
          <a:xfrm>
            <a:off x="10000205" y="5506381"/>
            <a:ext cx="1869292" cy="919401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Speech marks 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are also called </a:t>
            </a:r>
            <a:r>
              <a:rPr lang="en-GB" sz="1600" i="1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inverted commas</a:t>
            </a:r>
            <a:r>
              <a:rPr lang="en-GB" sz="16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7813262" y="3185733"/>
            <a:ext cx="1723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Calibri Light"/>
              </a:rPr>
              <a:t>said the boy</a:t>
            </a:r>
            <a:r>
              <a:rPr lang="en-GB" sz="2400" i="1" dirty="0">
                <a:solidFill>
                  <a:prstClr val="black"/>
                </a:solidFill>
                <a:latin typeface="Calibri Light"/>
              </a:rPr>
              <a:t>.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4094" y="5231702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We report who is speaking using a </a:t>
            </a:r>
            <a:r>
              <a:rPr lang="en-GB" sz="2400" dirty="0">
                <a:solidFill>
                  <a:srgbClr val="7030A0"/>
                </a:solidFill>
              </a:rPr>
              <a:t>reporting clause</a:t>
            </a:r>
            <a:r>
              <a:rPr lang="en-GB" sz="2400" dirty="0"/>
              <a:t>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6845C-1674-4059-A218-7D517A5A45EC}"/>
              </a:ext>
            </a:extLst>
          </p:cNvPr>
          <p:cNvCxnSpPr>
            <a:cxnSpLocks/>
          </p:cNvCxnSpPr>
          <p:nvPr/>
        </p:nvCxnSpPr>
        <p:spPr>
          <a:xfrm flipH="1" flipV="1">
            <a:off x="7813262" y="3368941"/>
            <a:ext cx="526870" cy="6907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4BF0840B-22CA-9F46-9D43-5EEE09FAEE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120" y="1703957"/>
            <a:ext cx="3152113" cy="2364085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6868426-4BC7-1A44-B792-37915C031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69977" y="567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uiExpand="1" build="p"/>
      <p:bldP spid="10" grpId="1" uiExpand="1" build="allAtOnce"/>
      <p:bldP spid="17" grpId="0" animBg="1"/>
      <p:bldP spid="22" grpId="0"/>
      <p:bldP spid="2" grpId="0"/>
      <p:bldP spid="24" grpId="0" animBg="1"/>
      <p:bldP spid="15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115232FC-0744-7B48-8237-B3CA74F11C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598138" y="1995375"/>
            <a:ext cx="4287099" cy="3215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D9BCBA-EE5D-4FEB-A463-23A748745B62}"/>
              </a:ext>
            </a:extLst>
          </p:cNvPr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Spotting Speech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109" y="5048438"/>
            <a:ext cx="1063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Read the text.</a:t>
            </a:r>
          </a:p>
          <a:p>
            <a:pPr algn="ctr"/>
            <a:r>
              <a:rPr lang="en-GB" sz="2400" dirty="0"/>
              <a:t>Can you spot the words which are </a:t>
            </a:r>
            <a:r>
              <a:rPr lang="en-GB" sz="2400" b="1" dirty="0"/>
              <a:t>spoken</a:t>
            </a:r>
            <a:r>
              <a:rPr lang="en-GB" sz="2400" dirty="0"/>
              <a:t> by each person?</a:t>
            </a:r>
          </a:p>
          <a:p>
            <a:pPr algn="ctr"/>
            <a:r>
              <a:rPr lang="en-GB" sz="2400" dirty="0"/>
              <a:t>What clues helped you?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6945" y="1228656"/>
            <a:ext cx="6638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“I thought he might stay in Rome,” said the boy.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6945" y="1844849"/>
            <a:ext cx="7964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Mr Evans asked, “Why did you think that?”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946" y="2536876"/>
            <a:ext cx="6736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The boy answered, “Because of the smell. It smells of ice-cream there.”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76946" y="3492687"/>
            <a:ext cx="6736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“That’s how he knew he wasn’t home,” Mr Evans explained.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76945" y="4395465"/>
            <a:ext cx="5513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latin typeface="Calibri Light"/>
              </a:rPr>
              <a:t>“He came home to us,” smiled the boy.</a:t>
            </a:r>
          </a:p>
        </p:txBody>
      </p:sp>
      <p:pic>
        <p:nvPicPr>
          <p:cNvPr id="11" name="Picture 10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377CD382-7810-A64C-98DD-3CF749DC78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5439" y="2761667"/>
            <a:ext cx="3339867" cy="2504901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BE9DE45-2260-5D42-AF12-290A1C0FC5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68777" y="5842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9540" y="364953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Punctuating Speech </a:t>
            </a:r>
            <a:r>
              <a:rPr lang="en-GB" sz="3600" dirty="0"/>
              <a:t>– </a:t>
            </a:r>
            <a:r>
              <a:rPr lang="en-GB" sz="3600" u="sng" dirty="0"/>
              <a:t>capital letters</a:t>
            </a:r>
            <a:r>
              <a:rPr lang="en-GB" sz="3600" dirty="0"/>
              <a:t> open </a:t>
            </a:r>
            <a:r>
              <a:rPr lang="en-GB" sz="3600" dirty="0">
                <a:solidFill>
                  <a:srgbClr val="00B050"/>
                </a:solidFill>
              </a:rPr>
              <a:t>direct speech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begins with a </a:t>
            </a:r>
            <a:r>
              <a:rPr lang="en-GB" sz="2400" u="sng" dirty="0"/>
              <a:t>capital letter</a:t>
            </a:r>
            <a:r>
              <a:rPr lang="en-GB" sz="2400" dirty="0"/>
              <a:t>, even if it is in the middle of a sentence.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27567" y="2427458"/>
            <a:ext cx="10416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srgbClr val="7030A0"/>
                </a:solidFill>
                <a:latin typeface="+mj-lt"/>
              </a:rPr>
              <a:t>Mr Evans asked,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dirty="0">
                <a:solidFill>
                  <a:srgbClr val="00B050"/>
                </a:solidFill>
                <a:latin typeface="Calibri Light"/>
              </a:rPr>
              <a:t>Is he injured?</a:t>
            </a:r>
            <a:r>
              <a:rPr lang="en-GB" sz="2400" dirty="0">
                <a:latin typeface="Calibri Light"/>
              </a:rPr>
              <a:t>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27567" y="3009767"/>
            <a:ext cx="10714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The boy replied,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Not at all. He looks perfect.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i="1" dirty="0">
              <a:latin typeface="+mj-lt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342434" y="2853420"/>
            <a:ext cx="15675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4342434" y="3405613"/>
            <a:ext cx="2105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27567" y="4001110"/>
            <a:ext cx="6505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It is the beginning of the speaker’s sentence so a </a:t>
            </a:r>
            <a:r>
              <a:rPr lang="en-GB" sz="2400" u="sng" dirty="0"/>
              <a:t>capital letter</a:t>
            </a:r>
            <a:r>
              <a:rPr lang="en-GB" sz="2400" dirty="0"/>
              <a:t> is used.</a:t>
            </a:r>
          </a:p>
        </p:txBody>
      </p:sp>
      <p:pic>
        <p:nvPicPr>
          <p:cNvPr id="12" name="Picture 11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105CAD16-2492-B34E-BC7D-5FF2D5AF53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4" name="Picture 13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3BF05DD-4426-004D-B8F8-C7F2A0238F4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16A8491-CBCC-1F4C-8C95-00454AF6FC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3613" y="552992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4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8" grpId="0"/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– </a:t>
            </a:r>
            <a:r>
              <a:rPr lang="en-GB" sz="3600" dirty="0"/>
              <a:t>commas separate clauses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B050"/>
                </a:solidFill>
              </a:rPr>
              <a:t>Direct speech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7030A0"/>
                </a:solidFill>
              </a:rPr>
              <a:t>reporting clauses </a:t>
            </a:r>
            <a:r>
              <a:rPr lang="en-GB" sz="2400" dirty="0"/>
              <a:t>are usually separated by a comma.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7858" y="2433234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You knew he’d come back</a:t>
            </a:r>
            <a:r>
              <a:rPr lang="en-GB" sz="2400" b="1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,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sighed the boy.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24965" y="3315741"/>
            <a:ext cx="691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7030A0"/>
                </a:solidFill>
                <a:latin typeface="+mj-lt"/>
              </a:rPr>
              <a:t>Mr Evans smiled</a:t>
            </a:r>
            <a:r>
              <a:rPr lang="en-GB" sz="2400" b="1" i="1" dirty="0">
                <a:solidFill>
                  <a:srgbClr val="7030A0"/>
                </a:solidFill>
                <a:latin typeface="+mj-lt"/>
              </a:rPr>
              <a:t>,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He’s a hero. Just like you.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endParaRPr lang="en-GB" sz="2400" b="1" i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4521" y="4137478"/>
            <a:ext cx="10635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comma is placed at the end of the first clause.</a:t>
            </a:r>
          </a:p>
          <a:p>
            <a:pPr algn="ctr"/>
            <a:r>
              <a:rPr lang="en-GB" sz="2400" dirty="0"/>
              <a:t>The speech marks follow the comma.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5575027" y="2845168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4460526" y="3731239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F6066F63-E1FC-3B4E-8119-42ED3965C0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3" name="Picture 1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2F58E49E-1DF2-F148-BC08-6C8B65C13B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CB64048-F38C-C84A-9C3E-2556496C38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39706" y="52700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2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0465" y="634059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</a:t>
            </a:r>
            <a:r>
              <a:rPr lang="en-GB" sz="3600" dirty="0"/>
              <a:t> – exclamations and questions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2646" y="1436115"/>
            <a:ext cx="10635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If the speech ends in a </a:t>
            </a:r>
            <a:r>
              <a:rPr lang="en-GB" sz="2400" dirty="0">
                <a:solidFill>
                  <a:srgbClr val="00B050"/>
                </a:solidFill>
              </a:rPr>
              <a:t>!</a:t>
            </a:r>
            <a:r>
              <a:rPr lang="en-GB" sz="2400" dirty="0"/>
              <a:t> or </a:t>
            </a:r>
            <a:r>
              <a:rPr lang="en-GB" sz="2400" dirty="0">
                <a:solidFill>
                  <a:srgbClr val="00B050"/>
                </a:solidFill>
              </a:rPr>
              <a:t>? </a:t>
            </a:r>
            <a:r>
              <a:rPr lang="en-GB" sz="2400" dirty="0"/>
              <a:t>we do not need a comma after the speech.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72175" y="2579123"/>
            <a:ext cx="7645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What race shall we try next?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asked the boy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2175" y="3311058"/>
            <a:ext cx="691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+mj-lt"/>
              </a:rPr>
              <a:t>“</a:t>
            </a:r>
            <a:r>
              <a:rPr lang="en-GB" sz="2400" i="1" dirty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Let’s enjoy this one first!</a:t>
            </a:r>
            <a:r>
              <a:rPr lang="en-GB" sz="2400" b="1" i="1" dirty="0">
                <a:uFill>
                  <a:solidFill>
                    <a:srgbClr val="00B050"/>
                  </a:solidFill>
                </a:uFill>
                <a:latin typeface="+mj-lt"/>
              </a:rPr>
              <a:t>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r>
              <a:rPr lang="en-GB" sz="2400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Mr Evans laughed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b="1" i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6512717" y="2997076"/>
            <a:ext cx="364741" cy="260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 flipV="1">
            <a:off x="6020929" y="3756517"/>
            <a:ext cx="234217" cy="2060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69024" y="4509324"/>
            <a:ext cx="730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is placed inside the speech marks.</a:t>
            </a:r>
          </a:p>
          <a:p>
            <a:pPr lvl="0" algn="ctr"/>
            <a:r>
              <a:rPr lang="en-GB" sz="2400" dirty="0">
                <a:solidFill>
                  <a:prstClr val="black"/>
                </a:solidFill>
              </a:rPr>
              <a:t>The punctuation belongs to the spoken words – they tell you how to say them.</a:t>
            </a:r>
          </a:p>
        </p:txBody>
      </p:sp>
      <p:pic>
        <p:nvPicPr>
          <p:cNvPr id="13" name="Picture 12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35BE65A1-7FDC-E049-95A8-E81FD848572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6135" y="2844941"/>
            <a:ext cx="3339867" cy="2504901"/>
          </a:xfrm>
          <a:prstGeom prst="rect">
            <a:avLst/>
          </a:prstGeom>
        </p:spPr>
      </p:pic>
      <p:pic>
        <p:nvPicPr>
          <p:cNvPr id="14" name="Picture 13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0E318E8-9F6E-4F47-9773-B1AB78BD00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8640526" y="2489728"/>
            <a:ext cx="4287099" cy="3215325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4B2C2FA-8D21-2A4A-9700-042E623F1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63613" y="5563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  <p:bldP spid="20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Punctuating Speech </a:t>
            </a:r>
            <a:r>
              <a:rPr lang="en-GB" sz="3200" dirty="0"/>
              <a:t>– a new line shows a change of speaker</a:t>
            </a:r>
            <a:endParaRPr lang="en-GB" sz="3600" dirty="0"/>
          </a:p>
        </p:txBody>
      </p:sp>
      <p:sp>
        <p:nvSpPr>
          <p:cNvPr id="29" name="Rectangle: Rounded Corners 28"/>
          <p:cNvSpPr/>
          <p:nvPr/>
        </p:nvSpPr>
        <p:spPr>
          <a:xfrm>
            <a:off x="6690001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We show each </a:t>
            </a:r>
            <a:r>
              <a:rPr lang="en-GB" altLang="en-US" sz="1600" b="1" dirty="0"/>
              <a:t>change of speaker </a:t>
            </a:r>
            <a:r>
              <a:rPr lang="en-GB" altLang="en-US" sz="1600" dirty="0"/>
              <a:t>by starting a new line.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204B681-0177-4B1A-9DEF-FE8CCBEE7D09}"/>
              </a:ext>
            </a:extLst>
          </p:cNvPr>
          <p:cNvSpPr/>
          <p:nvPr/>
        </p:nvSpPr>
        <p:spPr>
          <a:xfrm>
            <a:off x="2347626" y="2421367"/>
            <a:ext cx="1905430" cy="1068162"/>
          </a:xfrm>
          <a:prstGeom prst="wedgeRoundRectCallout">
            <a:avLst>
              <a:gd name="adj1" fmla="val 60377"/>
              <a:gd name="adj2" fmla="val -1536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She’ll be so pleased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B18C2B-00EB-49B8-8C07-DF49F9DA2C7E}"/>
              </a:ext>
            </a:extLst>
          </p:cNvPr>
          <p:cNvSpPr/>
          <p:nvPr/>
        </p:nvSpPr>
        <p:spPr>
          <a:xfrm>
            <a:off x="2347626" y="1363261"/>
            <a:ext cx="1905430" cy="825758"/>
          </a:xfrm>
          <a:prstGeom prst="wedgeRoundRectCallout">
            <a:avLst>
              <a:gd name="adj1" fmla="val -63139"/>
              <a:gd name="adj2" fmla="val -265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Shall we go and tell Mrs Evans?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A3C6E55-20EE-4C11-8B3D-C4AC3F214C41}"/>
              </a:ext>
            </a:extLst>
          </p:cNvPr>
          <p:cNvSpPr/>
          <p:nvPr/>
        </p:nvSpPr>
        <p:spPr>
          <a:xfrm>
            <a:off x="2347624" y="3837626"/>
            <a:ext cx="2593831" cy="825758"/>
          </a:xfrm>
          <a:prstGeom prst="wedgeRoundRectCallout">
            <a:avLst>
              <a:gd name="adj1" fmla="val -62285"/>
              <a:gd name="adj2" fmla="val -3452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Pleased enough to make Welsh Cakes?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9281D06-CD1E-499E-B1E5-5832777C6A15}"/>
              </a:ext>
            </a:extLst>
          </p:cNvPr>
          <p:cNvSpPr/>
          <p:nvPr/>
        </p:nvSpPr>
        <p:spPr>
          <a:xfrm>
            <a:off x="2347624" y="4885903"/>
            <a:ext cx="2136163" cy="825758"/>
          </a:xfrm>
          <a:prstGeom prst="wedgeRoundRectCallout">
            <a:avLst>
              <a:gd name="adj1" fmla="val 57316"/>
              <a:gd name="adj2" fmla="val -303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B050"/>
                </a:solidFill>
                <a:latin typeface="+mj-lt"/>
              </a:rPr>
              <a:t>I hope so!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6E3C7F-5B38-4F11-B63D-082C192A8846}"/>
              </a:ext>
            </a:extLst>
          </p:cNvPr>
          <p:cNvSpPr/>
          <p:nvPr/>
        </p:nvSpPr>
        <p:spPr>
          <a:xfrm>
            <a:off x="5695833" y="2005359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Shall we go and tell Mrs Evans?” asked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6C56D8-B2D6-4D7A-9566-36205F414AEB}"/>
              </a:ext>
            </a:extLst>
          </p:cNvPr>
          <p:cNvSpPr/>
          <p:nvPr/>
        </p:nvSpPr>
        <p:spPr>
          <a:xfrm>
            <a:off x="5755686" y="2570706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She’ll be so pleased,” answered Mr Evans. </a:t>
            </a:r>
            <a:endParaRPr lang="en-GB" sz="2400" i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5E8EDE-5F35-4B7A-B3DF-8040C3191AA4}"/>
              </a:ext>
            </a:extLst>
          </p:cNvPr>
          <p:cNvSpPr/>
          <p:nvPr/>
        </p:nvSpPr>
        <p:spPr>
          <a:xfrm>
            <a:off x="5755686" y="3044565"/>
            <a:ext cx="6733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Pleased enough to make Welsh Cakes?” the boy smiled. </a:t>
            </a:r>
            <a:endParaRPr lang="en-GB" sz="2400" i="1" dirty="0"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26E81C-635A-4865-A9DB-6A0525AF121F}"/>
              </a:ext>
            </a:extLst>
          </p:cNvPr>
          <p:cNvSpPr/>
          <p:nvPr/>
        </p:nvSpPr>
        <p:spPr>
          <a:xfrm>
            <a:off x="5815314" y="3896960"/>
            <a:ext cx="6859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Mr Evans laughed, “I hope so!”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 </a:t>
            </a:r>
            <a:endParaRPr lang="en-GB" sz="2400" i="1" dirty="0"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B79C7FB-8853-43C7-8DAF-810FA0CF142D}"/>
              </a:ext>
            </a:extLst>
          </p:cNvPr>
          <p:cNvSpPr/>
          <p:nvPr/>
        </p:nvSpPr>
        <p:spPr>
          <a:xfrm>
            <a:off x="8945102" y="4990144"/>
            <a:ext cx="2091254" cy="1191816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1600" dirty="0"/>
              <a:t>This makes it clear when the speaker changes.</a:t>
            </a:r>
          </a:p>
          <a:p>
            <a:pPr algn="ctr"/>
            <a:endParaRPr lang="en-GB" altLang="en-US" sz="1600" dirty="0"/>
          </a:p>
        </p:txBody>
      </p:sp>
      <p:pic>
        <p:nvPicPr>
          <p:cNvPr id="25" name="Picture 24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BD08BA18-D4B8-BF44-8337-967C056E30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8539" y="1511371"/>
            <a:ext cx="1184881" cy="888661"/>
          </a:xfrm>
          <a:prstGeom prst="rect">
            <a:avLst/>
          </a:prstGeom>
        </p:spPr>
      </p:pic>
      <p:pic>
        <p:nvPicPr>
          <p:cNvPr id="30" name="Picture 29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1D92AB0D-D5A1-A543-8BBA-5F5FC4EB2D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77369" y="3865528"/>
            <a:ext cx="1184881" cy="888661"/>
          </a:xfrm>
          <a:prstGeom prst="rect">
            <a:avLst/>
          </a:prstGeom>
        </p:spPr>
      </p:pic>
      <p:pic>
        <p:nvPicPr>
          <p:cNvPr id="22" name="Picture 21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CC1AF2F1-5DA9-814B-A106-BA4891EBCC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286605" y="2689473"/>
            <a:ext cx="950133" cy="712600"/>
          </a:xfrm>
          <a:prstGeom prst="rect">
            <a:avLst/>
          </a:prstGeom>
        </p:spPr>
      </p:pic>
      <p:pic>
        <p:nvPicPr>
          <p:cNvPr id="23" name="Picture 2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063390AE-2BDA-834E-86E7-0E9E05D98D4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4466389" y="5098937"/>
            <a:ext cx="950133" cy="712600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E67F490-6228-9245-9BD7-5BE8C1117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87478" y="5455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17" grpId="0"/>
      <p:bldP spid="18" grpId="0"/>
      <p:bldP spid="19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365988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What can you remember?</a:t>
            </a:r>
            <a:endParaRPr lang="en-GB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23862E-5176-4C77-B85C-2E8813EB326D}"/>
              </a:ext>
            </a:extLst>
          </p:cNvPr>
          <p:cNvSpPr/>
          <p:nvPr/>
        </p:nvSpPr>
        <p:spPr>
          <a:xfrm>
            <a:off x="150726" y="1732238"/>
            <a:ext cx="6251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I’ll put Re Del Cielo in the loft,” said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625586-431D-4CF4-93A3-4A400E0EAEE4}"/>
              </a:ext>
            </a:extLst>
          </p:cNvPr>
          <p:cNvSpPr/>
          <p:nvPr/>
        </p:nvSpPr>
        <p:spPr>
          <a:xfrm>
            <a:off x="150726" y="2499869"/>
            <a:ext cx="637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Mr Evans agreed, “And give him some extra seed.”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629113-669E-4F73-9B90-6DA7BB40629F}"/>
              </a:ext>
            </a:extLst>
          </p:cNvPr>
          <p:cNvSpPr/>
          <p:nvPr/>
        </p:nvSpPr>
        <p:spPr>
          <a:xfrm>
            <a:off x="80388" y="3221624"/>
            <a:ext cx="6170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</a:t>
            </a:r>
            <a:r>
              <a:rPr lang="en-GB" sz="2400" i="1" dirty="0">
                <a:uFill>
                  <a:solidFill>
                    <a:srgbClr val="00B050"/>
                  </a:solidFill>
                </a:uFill>
                <a:latin typeface="+mj-lt"/>
              </a:rPr>
              <a:t>Not ice cream?” laughed the boy. </a:t>
            </a:r>
            <a:endParaRPr lang="en-GB" sz="2400" i="1" dirty="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9BEC8B-C4C6-412E-882B-0792A47D4FEB}"/>
              </a:ext>
            </a:extLst>
          </p:cNvPr>
          <p:cNvSpPr/>
          <p:nvPr/>
        </p:nvSpPr>
        <p:spPr>
          <a:xfrm>
            <a:off x="80388" y="3933390"/>
            <a:ext cx="6774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latin typeface="+mj-lt"/>
              </a:rPr>
              <a:t>“Seed for him. Ice-cream for you,” promised Mr Evans.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E43126-D868-42F9-8D34-FC097CD6B27B}"/>
              </a:ext>
            </a:extLst>
          </p:cNvPr>
          <p:cNvSpPr/>
          <p:nvPr/>
        </p:nvSpPr>
        <p:spPr>
          <a:xfrm>
            <a:off x="7328435" y="706696"/>
            <a:ext cx="4249049" cy="442674"/>
          </a:xfrm>
          <a:prstGeom prst="roundRect">
            <a:avLst/>
          </a:prstGeom>
          <a:solidFill>
            <a:srgbClr val="C5E0B4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altLang="en-US" sz="2000" dirty="0"/>
              <a:t>What are the rules for writing speech?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7A4429-1364-400C-89BB-FBA8C5CFEB6E}"/>
              </a:ext>
            </a:extLst>
          </p:cNvPr>
          <p:cNvSpPr txBox="1"/>
          <p:nvPr/>
        </p:nvSpPr>
        <p:spPr>
          <a:xfrm>
            <a:off x="6975717" y="1626941"/>
            <a:ext cx="4775954" cy="36009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Hug the words spoken with </a:t>
            </a:r>
            <a:r>
              <a:rPr lang="en-GB" sz="2000" b="1" dirty="0"/>
              <a:t>speech marks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the spoken words with a </a:t>
            </a:r>
            <a:r>
              <a:rPr lang="en-GB" sz="2000" b="1" dirty="0"/>
              <a:t>capital letter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Separate the speech and reporting clause with a </a:t>
            </a:r>
            <a:r>
              <a:rPr lang="en-GB" sz="2000" b="1" dirty="0"/>
              <a:t>comma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Start </a:t>
            </a:r>
            <a:r>
              <a:rPr lang="en-GB" sz="2000" b="1" dirty="0"/>
              <a:t>a new line</a:t>
            </a:r>
            <a:r>
              <a:rPr lang="en-GB" sz="2000" dirty="0"/>
              <a:t> to show the speaker has changed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 descr="A picture containing sky, wall&#10;&#10;Description automatically generated">
            <a:extLst>
              <a:ext uri="{FF2B5EF4-FFF2-40B4-BE49-F238E27FC236}">
                <a16:creationId xmlns:a16="http://schemas.microsoft.com/office/drawing/2014/main" id="{83628173-AD5E-0E44-B6EF-174ED8F43F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7" b="89947" l="7664" r="93180">
                        <a14:foregroundMark x1="10417" y1="46925" x2="11310" y2="37169"/>
                        <a14:foregroundMark x1="11310" y1="37169" x2="11334" y2="37136"/>
                        <a14:foregroundMark x1="33408" y1="51852" x2="29117" y2="38360"/>
                        <a14:foregroundMark x1="7961" y1="45106" x2="7664" y2="42030"/>
                        <a14:foregroundMark x1="89360" y1="55721" x2="93180" y2="5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53871" y="4964915"/>
            <a:ext cx="1184881" cy="888661"/>
          </a:xfrm>
          <a:prstGeom prst="rect">
            <a:avLst/>
          </a:prstGeom>
        </p:spPr>
      </p:pic>
      <p:pic>
        <p:nvPicPr>
          <p:cNvPr id="13" name="Picture 12" descr="A picture containing indoor, sitting, small&#10;&#10;Description automatically generated">
            <a:extLst>
              <a:ext uri="{FF2B5EF4-FFF2-40B4-BE49-F238E27FC236}">
                <a16:creationId xmlns:a16="http://schemas.microsoft.com/office/drawing/2014/main" id="{E52A10FF-BBAA-8C4B-A33F-923D30F245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7" b="91700" l="3125" r="97173">
                        <a14:foregroundMark x1="8433" y1="61442" x2="6721" y2="51389"/>
                        <a14:foregroundMark x1="6721" y1="51389" x2="8284" y2="46329"/>
                        <a14:foregroundMark x1="4762" y1="34888" x2="9375" y2="26455"/>
                        <a14:foregroundMark x1="9375" y1="26455" x2="14856" y2="28968"/>
                        <a14:foregroundMark x1="5208" y1="58366" x2="4291" y2="51025"/>
                        <a14:foregroundMark x1="29266" y1="87996" x2="34325" y2="87202"/>
                        <a14:foregroundMark x1="30952" y1="91700" x2="35243" y2="90476"/>
                        <a14:foregroundMark x1="56101" y1="68585" x2="68750" y2="72487"/>
                        <a14:foregroundMark x1="68750" y1="72487" x2="76687" y2="72024"/>
                        <a14:foregroundMark x1="76687" y1="72024" x2="70188" y2="66402"/>
                        <a14:foregroundMark x1="70188" y1="66402" x2="88269" y2="68221"/>
                        <a14:foregroundMark x1="88269" y1="68221" x2="84127" y2="70040"/>
                        <a14:foregroundMark x1="58085" y1="56349" x2="66691" y2="50397"/>
                        <a14:foregroundMark x1="66691" y1="50397" x2="59623" y2="45899"/>
                        <a14:foregroundMark x1="59623" y1="45899" x2="86012" y2="45833"/>
                        <a14:foregroundMark x1="86012" y1="45833" x2="93601" y2="40476"/>
                        <a14:foregroundMark x1="93601" y1="40476" x2="95486" y2="45503"/>
                        <a14:foregroundMark x1="96255" y1="69808" x2="96081" y2="59325"/>
                        <a14:foregroundMark x1="96081" y1="59325" x2="94246" y2="70437"/>
                        <a14:foregroundMark x1="94246" y1="70437" x2="94866" y2="65741"/>
                        <a14:foregroundMark x1="93948" y1="37930" x2="93948" y2="37731"/>
                        <a14:foregroundMark x1="95164" y1="75761" x2="95635" y2="74306"/>
                        <a14:foregroundMark x1="97173" y1="75331" x2="96255" y2="70437"/>
                        <a14:foregroundMark x1="95486" y1="45304" x2="95486" y2="39583"/>
                        <a14:foregroundMark x1="96255" y1="39385" x2="95784" y2="34061"/>
                        <a14:foregroundMark x1="94717" y1="22222" x2="29588" y2="11574"/>
                        <a14:foregroundMark x1="30035" y1="11574" x2="31721" y2="10152"/>
                        <a14:foregroundMark x1="4439" y1="39153" x2="4960" y2="29034"/>
                        <a14:foregroundMark x1="4960" y1="29034" x2="11310" y2="24835"/>
                        <a14:foregroundMark x1="11310" y1="24835" x2="17882" y2="28538"/>
                        <a14:foregroundMark x1="17882" y1="28538" x2="16394" y2="30589"/>
                        <a14:foregroundMark x1="4439" y1="32209" x2="8209" y2="24372"/>
                        <a14:foregroundMark x1="8209" y1="24372" x2="10119" y2="24041"/>
                        <a14:foregroundMark x1="4762" y1="31812" x2="7515" y2="25463"/>
                        <a14:foregroundMark x1="4439" y1="30985" x2="9325" y2="24239"/>
                        <a14:foregroundMark x1="9325" y1="24239" x2="9499" y2="24239"/>
                        <a14:foregroundMark x1="43229" y1="47553" x2="50124" y2="45040"/>
                        <a14:foregroundMark x1="50124" y1="45040" x2="50124" y2="44907"/>
                        <a14:foregroundMark x1="52728" y1="44907" x2="41691" y2="46131"/>
                        <a14:foregroundMark x1="50570" y1="44279" x2="42138" y2="45701"/>
                        <a14:foregroundMark x1="53795" y1="44279" x2="51339" y2="44478"/>
                        <a14:foregroundMark x1="3522" y1="37533" x2="3522" y2="37533"/>
                        <a14:foregroundMark x1="3522" y1="37335" x2="4464" y2="28009"/>
                        <a14:foregroundMark x1="4464" y1="28009" x2="10640" y2="23512"/>
                        <a14:foregroundMark x1="10640" y1="23512" x2="11657" y2="23446"/>
                        <a14:foregroundMark x1="3819" y1="39980" x2="3373" y2="29927"/>
                        <a14:foregroundMark x1="3373" y1="29927" x2="3373" y2="29762"/>
                        <a14:foregroundMark x1="5680" y1="41634" x2="3125" y2="32738"/>
                        <a14:foregroundMark x1="3125" y1="32738" x2="6895" y2="24735"/>
                        <a14:foregroundMark x1="6895" y1="24735" x2="12872" y2="23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2175548" y="4868308"/>
            <a:ext cx="1258382" cy="943787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5476C28-A58D-6145-8BDD-83B30BA950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91422" y="49605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6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3" grpId="0"/>
      <p:bldP spid="26" grpId="0"/>
      <p:bldP spid="27" grpId="0"/>
      <p:bldP spid="28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11331</TotalTime>
  <Words>584</Words>
  <Application>Microsoft Office PowerPoint</Application>
  <PresentationFormat>Widescreen</PresentationFormat>
  <Paragraphs>71</Paragraphs>
  <Slides>9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689</cp:revision>
  <cp:lastPrinted>2018-05-09T10:54:19Z</cp:lastPrinted>
  <dcterms:created xsi:type="dcterms:W3CDTF">2013-08-23T07:43:20Z</dcterms:created>
  <dcterms:modified xsi:type="dcterms:W3CDTF">2020-05-23T12:52:07Z</dcterms:modified>
</cp:coreProperties>
</file>