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302" r:id="rId9"/>
    <p:sldId id="409" r:id="rId10"/>
    <p:sldId id="410" r:id="rId11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FF"/>
    <a:srgbClr val="CC6600"/>
    <a:srgbClr val="AE78D6"/>
    <a:srgbClr val="FF9933"/>
    <a:srgbClr val="FF964F"/>
    <a:srgbClr val="FF3399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0000" autoAdjust="0"/>
  </p:normalViewPr>
  <p:slideViewPr>
    <p:cSldViewPr snapToGrid="0">
      <p:cViewPr varScale="1">
        <p:scale>
          <a:sx n="53" d="100"/>
          <a:sy n="53" d="100"/>
        </p:scale>
        <p:origin x="696" y="5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37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97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7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4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43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17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85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tif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038" y="1243467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Formal and Informal Language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679D9F7-C45F-4817-8F15-3C4033A71A53}"/>
              </a:ext>
            </a:extLst>
          </p:cNvPr>
          <p:cNvSpPr/>
          <p:nvPr/>
        </p:nvSpPr>
        <p:spPr>
          <a:xfrm>
            <a:off x="1030211" y="1984880"/>
            <a:ext cx="6163796" cy="2595698"/>
          </a:xfrm>
          <a:prstGeom prst="wedgeRoundRectCallout">
            <a:avLst>
              <a:gd name="adj1" fmla="val -40306"/>
              <a:gd name="adj2" fmla="val 11656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register and when do we use it?</a:t>
            </a:r>
          </a:p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contractions, question tags, slang and ellipsis affect the register of our language?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E11CC-DFA2-6E4E-B6E8-1BAB62C65B5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353" y="0"/>
            <a:ext cx="4363647" cy="68580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89B107-E61F-534E-BD8B-2FFA89730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9472" y="53219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CCF867-53D6-45CF-A011-44D80882CF87}"/>
              </a:ext>
            </a:extLst>
          </p:cNvPr>
          <p:cNvSpPr/>
          <p:nvPr/>
        </p:nvSpPr>
        <p:spPr>
          <a:xfrm>
            <a:off x="4141676" y="563542"/>
            <a:ext cx="3930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Audience and Context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94431-9A80-4FA6-9E63-E9D37282944A}"/>
              </a:ext>
            </a:extLst>
          </p:cNvPr>
          <p:cNvSpPr txBox="1"/>
          <p:nvPr/>
        </p:nvSpPr>
        <p:spPr>
          <a:xfrm>
            <a:off x="819955" y="1148317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register</a:t>
            </a:r>
            <a:r>
              <a:rPr lang="en-GB" sz="2400" dirty="0"/>
              <a:t> depends on </a:t>
            </a:r>
            <a:r>
              <a:rPr lang="en-GB" sz="2400" i="1" dirty="0"/>
              <a:t>situation</a:t>
            </a:r>
            <a:r>
              <a:rPr lang="en-GB" sz="2400" dirty="0"/>
              <a:t> and </a:t>
            </a:r>
            <a:r>
              <a:rPr lang="en-GB" sz="2400" i="1" dirty="0"/>
              <a:t>audience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>
                <a:effectLst/>
              </a:rPr>
              <a:t>The same person will use </a:t>
            </a:r>
            <a:r>
              <a:rPr lang="en-GB" sz="2400" i="1" dirty="0">
                <a:effectLst/>
              </a:rPr>
              <a:t>different registers </a:t>
            </a:r>
            <a:r>
              <a:rPr lang="en-GB" sz="2400" dirty="0"/>
              <a:t>in </a:t>
            </a:r>
            <a:r>
              <a:rPr lang="en-GB" sz="2400" i="1" dirty="0"/>
              <a:t>different contexts</a:t>
            </a:r>
            <a:r>
              <a:rPr lang="en-GB" sz="2400" dirty="0">
                <a:effectLst/>
              </a:rPr>
              <a:t>.</a:t>
            </a:r>
            <a:endParaRPr lang="en-GB" sz="4400" dirty="0"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4F595F-1AF7-4FE4-BEB5-87F8F57F444C}"/>
              </a:ext>
            </a:extLst>
          </p:cNvPr>
          <p:cNvSpPr/>
          <p:nvPr/>
        </p:nvSpPr>
        <p:spPr>
          <a:xfrm>
            <a:off x="1401096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 </a:t>
            </a:r>
            <a:r>
              <a:rPr lang="en-GB" b="1" dirty="0"/>
              <a:t>home</a:t>
            </a:r>
            <a:r>
              <a:rPr lang="en-GB" dirty="0"/>
              <a:t> with </a:t>
            </a:r>
            <a:r>
              <a:rPr lang="en-GB" b="1" dirty="0"/>
              <a:t>family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B82FF8-C030-44BA-92D7-1BDE192FCE2F}"/>
              </a:ext>
            </a:extLst>
          </p:cNvPr>
          <p:cNvSpPr/>
          <p:nvPr/>
        </p:nvSpPr>
        <p:spPr>
          <a:xfrm>
            <a:off x="5052223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</a:t>
            </a:r>
            <a:r>
              <a:rPr lang="en-GB" b="1" dirty="0"/>
              <a:t>school</a:t>
            </a:r>
            <a:r>
              <a:rPr lang="en-GB" dirty="0"/>
              <a:t> with the </a:t>
            </a:r>
            <a:r>
              <a:rPr lang="en-GB" b="1" dirty="0"/>
              <a:t>headteacher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DB5A93-20C6-4CBC-A083-3D6737B70806}"/>
              </a:ext>
            </a:extLst>
          </p:cNvPr>
          <p:cNvSpPr/>
          <p:nvPr/>
        </p:nvSpPr>
        <p:spPr>
          <a:xfrm>
            <a:off x="8762350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</a:t>
            </a:r>
            <a:r>
              <a:rPr lang="en-GB" b="1" dirty="0"/>
              <a:t>formal writing</a:t>
            </a:r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8E3F1E-519D-45A8-A548-6479DC13A86B}"/>
              </a:ext>
            </a:extLst>
          </p:cNvPr>
          <p:cNvSpPr/>
          <p:nvPr/>
        </p:nvSpPr>
        <p:spPr>
          <a:xfrm>
            <a:off x="1401095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You’re going to wear that, are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EA45B42-1079-4A06-BBBE-A06CCC69E4F1}"/>
              </a:ext>
            </a:extLst>
          </p:cNvPr>
          <p:cNvSpPr/>
          <p:nvPr/>
        </p:nvSpPr>
        <p:spPr>
          <a:xfrm>
            <a:off x="5081723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When will we be going on the museum trip?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C6CDF2D-0570-4CA3-8159-EBEE2204A13F}"/>
              </a:ext>
            </a:extLst>
          </p:cNvPr>
          <p:cNvSpPr/>
          <p:nvPr/>
        </p:nvSpPr>
        <p:spPr>
          <a:xfrm>
            <a:off x="8762350" y="3112725"/>
            <a:ext cx="2050024" cy="1247401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I wonder, might I be permitted to enquire about progress?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0A6BF7-0F1E-41DC-A37C-8DAEDB82AB29}"/>
              </a:ext>
            </a:extLst>
          </p:cNvPr>
          <p:cNvSpPr/>
          <p:nvPr/>
        </p:nvSpPr>
        <p:spPr>
          <a:xfrm>
            <a:off x="1401094" y="4628919"/>
            <a:ext cx="2050025" cy="5182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Informal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2FFB71-DC75-4325-B976-7608923F98F5}"/>
              </a:ext>
            </a:extLst>
          </p:cNvPr>
          <p:cNvSpPr/>
          <p:nvPr/>
        </p:nvSpPr>
        <p:spPr>
          <a:xfrm>
            <a:off x="5052223" y="4628919"/>
            <a:ext cx="2050025" cy="518268"/>
          </a:xfrm>
          <a:prstGeom prst="roundRect">
            <a:avLst/>
          </a:prstGeom>
          <a:solidFill>
            <a:srgbClr val="C6C7F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More Formal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B3C670-EBCA-4D63-9FCC-A0DA552AF952}"/>
              </a:ext>
            </a:extLst>
          </p:cNvPr>
          <p:cNvSpPr/>
          <p:nvPr/>
        </p:nvSpPr>
        <p:spPr>
          <a:xfrm>
            <a:off x="8762349" y="4628919"/>
            <a:ext cx="2050025" cy="518268"/>
          </a:xfrm>
          <a:prstGeom prst="roundRect">
            <a:avLst/>
          </a:prstGeom>
          <a:solidFill>
            <a:srgbClr val="BF9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Very Formal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8679E-B7BF-4E8C-9BA4-CE6EEBAD4D9A}"/>
              </a:ext>
            </a:extLst>
          </p:cNvPr>
          <p:cNvGrpSpPr/>
          <p:nvPr/>
        </p:nvGrpSpPr>
        <p:grpSpPr>
          <a:xfrm>
            <a:off x="1401094" y="5306534"/>
            <a:ext cx="2153015" cy="956743"/>
            <a:chOff x="1501086" y="5281261"/>
            <a:chExt cx="2153015" cy="956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B214FB-905F-473E-A5BE-721B7BEF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136" y="5840229"/>
              <a:ext cx="405965" cy="39777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CEF9AC-452B-4143-B854-9AC84D6BF581}"/>
                </a:ext>
              </a:extLst>
            </p:cNvPr>
            <p:cNvGrpSpPr/>
            <p:nvPr/>
          </p:nvGrpSpPr>
          <p:grpSpPr>
            <a:xfrm>
              <a:off x="1501086" y="5281261"/>
              <a:ext cx="1850040" cy="901059"/>
              <a:chOff x="1501086" y="5281261"/>
              <a:chExt cx="1850040" cy="90105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78DC294-246A-47C8-A6F5-CA7F01AFC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086" y="5281261"/>
                <a:ext cx="1850040" cy="90105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9844C12-73A7-483E-89C3-50F523AE8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9725" y="5291042"/>
                <a:ext cx="683098" cy="634572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450353B-EA29-4D31-AA7F-D16B494277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25696" y="5310445"/>
            <a:ext cx="903082" cy="927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968E83-9107-EC41-A671-734674D91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4572" y="5262252"/>
            <a:ext cx="1079500" cy="12065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55B6BA-0388-9347-AADA-7151F0EF8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96497" y="2366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968CFA-9712-4027-AD92-27AFCB0951D6}"/>
              </a:ext>
            </a:extLst>
          </p:cNvPr>
          <p:cNvSpPr txBox="1"/>
          <p:nvPr/>
        </p:nvSpPr>
        <p:spPr>
          <a:xfrm>
            <a:off x="3762321" y="1234015"/>
            <a:ext cx="462012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7030A0"/>
                </a:solidFill>
              </a:rPr>
              <a:t>Formal</a:t>
            </a:r>
            <a:r>
              <a:rPr lang="en-GB" sz="2400" b="1" dirty="0"/>
              <a:t> </a:t>
            </a:r>
            <a:r>
              <a:rPr lang="en-GB" sz="2400" dirty="0">
                <a:solidFill>
                  <a:srgbClr val="7030A0"/>
                </a:solidFill>
              </a:rPr>
              <a:t>language</a:t>
            </a:r>
            <a:r>
              <a:rPr lang="en-GB" sz="2400" b="1" dirty="0"/>
              <a:t> </a:t>
            </a:r>
            <a:r>
              <a:rPr lang="en-GB" sz="2400" dirty="0"/>
              <a:t>is often used for: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178DB4-907A-4E74-B3E2-66E56BDC0FC1}"/>
              </a:ext>
            </a:extLst>
          </p:cNvPr>
          <p:cNvSpPr/>
          <p:nvPr/>
        </p:nvSpPr>
        <p:spPr>
          <a:xfrm>
            <a:off x="5265721" y="682708"/>
            <a:ext cx="1613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Register</a:t>
            </a:r>
            <a:r>
              <a:rPr lang="en-GB" b="1" dirty="0"/>
              <a:t> 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BE32726-2357-4939-97D4-2B4F5679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3624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Official</a:t>
                      </a:r>
                      <a:r>
                        <a:rPr lang="en-GB" sz="2000" baseline="0" dirty="0"/>
                        <a:t> or formal situations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you don’t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Generalised</a:t>
                      </a:r>
                      <a:r>
                        <a:rPr lang="en-GB" sz="2000" baseline="0" dirty="0"/>
                        <a:t> or impersonal writing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in official/important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Written</a:t>
                      </a:r>
                      <a:r>
                        <a:rPr lang="en-GB" sz="2000" baseline="0" dirty="0"/>
                        <a:t> communication more than spoken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as</a:t>
                      </a:r>
                      <a:r>
                        <a:rPr lang="en-GB" sz="2000" baseline="0" dirty="0"/>
                        <a:t> a group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125E4A5-BFC6-499C-A2C6-064CF72D9D8D}"/>
              </a:ext>
            </a:extLst>
          </p:cNvPr>
          <p:cNvSpPr txBox="1"/>
          <p:nvPr/>
        </p:nvSpPr>
        <p:spPr>
          <a:xfrm rot="20946561">
            <a:off x="1205147" y="4142844"/>
            <a:ext cx="3059589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would like to request your presence at a dinner in aid of our charity.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AEA0B-28DC-4E66-9AF0-88606F034D55}"/>
              </a:ext>
            </a:extLst>
          </p:cNvPr>
          <p:cNvSpPr txBox="1"/>
          <p:nvPr/>
        </p:nvSpPr>
        <p:spPr>
          <a:xfrm>
            <a:off x="2009487" y="5636592"/>
            <a:ext cx="3505668" cy="646331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Please remain in the shelter after dark.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FD171-6033-47DD-A298-9037A2368A5E}"/>
              </a:ext>
            </a:extLst>
          </p:cNvPr>
          <p:cNvSpPr txBox="1"/>
          <p:nvPr/>
        </p:nvSpPr>
        <p:spPr>
          <a:xfrm rot="655068">
            <a:off x="8088177" y="4185758"/>
            <a:ext cx="3505668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regret to inform you that your attendance at the school will be terminated at the end of term.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5C7786-3003-417D-802E-273787436CAF}"/>
              </a:ext>
            </a:extLst>
          </p:cNvPr>
          <p:cNvSpPr txBox="1"/>
          <p:nvPr/>
        </p:nvSpPr>
        <p:spPr>
          <a:xfrm>
            <a:off x="6714780" y="5623985"/>
            <a:ext cx="3415562" cy="646331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Cats have been domesticated for thousands of years.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9BD15-C730-1849-8AF6-D3CD597C8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686" y="3974459"/>
            <a:ext cx="1079500" cy="1206500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023866-3F49-7C40-B58C-5A83B8E0E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6493" y="4602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14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462072-A202-41B0-A2B9-8BFD4AFCB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8959">
            <a:off x="5887586" y="4030323"/>
            <a:ext cx="416827" cy="787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5AFDD-55C0-4323-B5D6-5212B25442EB}"/>
              </a:ext>
            </a:extLst>
          </p:cNvPr>
          <p:cNvSpPr txBox="1"/>
          <p:nvPr/>
        </p:nvSpPr>
        <p:spPr>
          <a:xfrm>
            <a:off x="3529710" y="1267483"/>
            <a:ext cx="5085348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B050"/>
                </a:solidFill>
              </a:rPr>
              <a:t>Informal</a:t>
            </a:r>
            <a:r>
              <a:rPr lang="en-GB" sz="2400" b="1" dirty="0"/>
              <a:t> </a:t>
            </a:r>
            <a:r>
              <a:rPr lang="en-GB" sz="2400" dirty="0">
                <a:solidFill>
                  <a:srgbClr val="00B050"/>
                </a:solidFill>
              </a:rPr>
              <a:t>language</a:t>
            </a:r>
            <a:r>
              <a:rPr lang="en-GB" sz="2400" b="1" dirty="0"/>
              <a:t> </a:t>
            </a:r>
            <a:r>
              <a:rPr lang="en-GB" sz="2400" dirty="0"/>
              <a:t>is often used for: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85ABC-ADF7-47A2-BE5D-6E2CDFCFB990}"/>
              </a:ext>
            </a:extLst>
          </p:cNvPr>
          <p:cNvSpPr/>
          <p:nvPr/>
        </p:nvSpPr>
        <p:spPr>
          <a:xfrm>
            <a:off x="5265721" y="682708"/>
            <a:ext cx="1613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Register</a:t>
            </a:r>
            <a:r>
              <a:rPr lang="en-GB" b="1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973DF-05EA-4542-B0F1-DA5B49A66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10528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Everyday conversation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Family,</a:t>
                      </a:r>
                      <a:r>
                        <a:rPr lang="en-GB" sz="2000" baseline="0" dirty="0"/>
                        <a:t> friends and people you know well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Social media and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similar</a:t>
                      </a:r>
                      <a:r>
                        <a:rPr lang="en-GB" sz="2000" baseline="0" dirty="0"/>
                        <a:t> to you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Most spoken communication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People you</a:t>
                      </a:r>
                      <a:r>
                        <a:rPr lang="en-GB" sz="2000" baseline="0" dirty="0"/>
                        <a:t> meet in day-to-day life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1A063-126C-4BE3-AF54-F6A68C976D14}"/>
              </a:ext>
            </a:extLst>
          </p:cNvPr>
          <p:cNvSpPr txBox="1"/>
          <p:nvPr/>
        </p:nvSpPr>
        <p:spPr>
          <a:xfrm rot="20946561">
            <a:off x="1158580" y="4465926"/>
            <a:ext cx="3162595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It’s okay, man. Thanks for trying.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7F61-4296-421D-A1CA-24CEBC107F02}"/>
              </a:ext>
            </a:extLst>
          </p:cNvPr>
          <p:cNvSpPr txBox="1"/>
          <p:nvPr/>
        </p:nvSpPr>
        <p:spPr>
          <a:xfrm>
            <a:off x="4472720" y="5276071"/>
            <a:ext cx="3199327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I’m </a:t>
            </a:r>
            <a:r>
              <a:rPr lang="en-GB" i="1" dirty="0" err="1">
                <a:latin typeface="+mj-lt"/>
              </a:rPr>
              <a:t>outta</a:t>
            </a:r>
            <a:r>
              <a:rPr lang="en-GB" i="1" dirty="0">
                <a:latin typeface="+mj-lt"/>
              </a:rPr>
              <a:t> here. Coming?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A983-5007-4C12-A5B7-31D1200A29B6}"/>
              </a:ext>
            </a:extLst>
          </p:cNvPr>
          <p:cNvSpPr txBox="1"/>
          <p:nvPr/>
        </p:nvSpPr>
        <p:spPr>
          <a:xfrm rot="22260000">
            <a:off x="7870369" y="4403728"/>
            <a:ext cx="3187414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err="1">
                <a:latin typeface="+mj-lt"/>
              </a:rPr>
              <a:t>Eeew</a:t>
            </a:r>
            <a:r>
              <a:rPr lang="en-GB" i="1" dirty="0">
                <a:latin typeface="+mj-lt"/>
              </a:rPr>
              <a:t>! That’s disgusting - that is. 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FDF0B16-DD92-EE46-9E77-E5BA8AEB6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4263" y="397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Formal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B050"/>
                </a:solidFill>
              </a:rPr>
              <a:t>informal</a:t>
            </a:r>
            <a:r>
              <a:rPr lang="en-GB" sz="2400" dirty="0"/>
              <a:t> </a:t>
            </a:r>
            <a:r>
              <a:rPr lang="en-GB" sz="2400" i="1" dirty="0"/>
              <a:t>registers</a:t>
            </a:r>
            <a:r>
              <a:rPr lang="en-GB" sz="2400" dirty="0"/>
              <a:t> tend to use different </a:t>
            </a:r>
            <a:r>
              <a:rPr lang="en-GB" sz="2400" b="1" dirty="0"/>
              <a:t>vocabulary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186575" y="2046484"/>
            <a:ext cx="4111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Could you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assist</a:t>
            </a:r>
            <a:r>
              <a:rPr lang="en-GB" sz="2400" i="1" dirty="0">
                <a:latin typeface="+mj-lt"/>
              </a:rPr>
              <a:t> me?</a:t>
            </a:r>
          </a:p>
          <a:p>
            <a:r>
              <a:rPr lang="en-GB" sz="2400" i="1" dirty="0">
                <a:latin typeface="+mj-lt"/>
              </a:rPr>
              <a:t>Can you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help</a:t>
            </a:r>
            <a:r>
              <a:rPr lang="en-GB" sz="2400" i="1" dirty="0">
                <a:latin typeface="+mj-lt"/>
              </a:rPr>
              <a:t> me?</a:t>
            </a:r>
          </a:p>
          <a:p>
            <a:r>
              <a:rPr lang="en-GB" sz="2400" i="1" dirty="0">
                <a:latin typeface="+mj-lt"/>
              </a:rPr>
              <a:t>It is time to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flee</a:t>
            </a:r>
            <a:r>
              <a:rPr lang="en-GB" sz="2400" i="1" dirty="0">
                <a:latin typeface="+mj-lt"/>
              </a:rPr>
              <a:t>.</a:t>
            </a:r>
          </a:p>
          <a:p>
            <a:r>
              <a:rPr lang="en-GB" sz="2400" i="1" dirty="0">
                <a:latin typeface="+mj-lt"/>
              </a:rPr>
              <a:t>It is time to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leg it</a:t>
            </a:r>
            <a:r>
              <a:rPr lang="en-GB" sz="2400" i="1" dirty="0">
                <a:latin typeface="+mj-lt"/>
              </a:rPr>
              <a:t>.</a:t>
            </a:r>
          </a:p>
          <a:p>
            <a:r>
              <a:rPr lang="en-GB" sz="2400" i="1" dirty="0">
                <a:latin typeface="+mj-lt"/>
              </a:rPr>
              <a:t>Who is the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champion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Who’s the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champ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pursued</a:t>
            </a:r>
            <a:r>
              <a:rPr lang="en-GB" sz="2400" i="1" dirty="0">
                <a:latin typeface="+mj-lt"/>
              </a:rPr>
              <a:t> by the youths.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chased </a:t>
            </a:r>
            <a:r>
              <a:rPr lang="en-GB" sz="2400" i="1" dirty="0">
                <a:latin typeface="+mj-lt"/>
              </a:rPr>
              <a:t>by big kids.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61D04-2E44-436B-808E-8E0FBCFE4DA1}"/>
              </a:ext>
            </a:extLst>
          </p:cNvPr>
          <p:cNvSpPr txBox="1"/>
          <p:nvPr/>
        </p:nvSpPr>
        <p:spPr>
          <a:xfrm>
            <a:off x="814560" y="5502130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 </a:t>
            </a:r>
            <a:r>
              <a:rPr lang="en-GB" sz="2400" dirty="0">
                <a:solidFill>
                  <a:srgbClr val="7030A0"/>
                </a:solidFill>
              </a:rPr>
              <a:t>formal vocabulary</a:t>
            </a:r>
            <a:r>
              <a:rPr lang="en-GB" sz="2400" dirty="0"/>
              <a:t>, words are often </a:t>
            </a:r>
            <a:r>
              <a:rPr lang="en-GB" sz="2400" i="1" dirty="0"/>
              <a:t>longer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EE009-0D26-4662-AFAE-2E5655D6DD9D}"/>
              </a:ext>
            </a:extLst>
          </p:cNvPr>
          <p:cNvSpPr/>
          <p:nvPr/>
        </p:nvSpPr>
        <p:spPr>
          <a:xfrm>
            <a:off x="814560" y="2909123"/>
            <a:ext cx="1546504" cy="795866"/>
          </a:xfrm>
          <a:prstGeom prst="roundRect">
            <a:avLst/>
          </a:prstGeom>
          <a:solidFill>
            <a:srgbClr val="62D86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Informal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13F5E-40B9-4E18-88B4-78AF5BC73C0E}"/>
              </a:ext>
            </a:extLst>
          </p:cNvPr>
          <p:cNvSpPr/>
          <p:nvPr/>
        </p:nvSpPr>
        <p:spPr>
          <a:xfrm>
            <a:off x="814560" y="4104002"/>
            <a:ext cx="2056977" cy="795866"/>
          </a:xfrm>
          <a:prstGeom prst="roundRect">
            <a:avLst/>
          </a:prstGeom>
          <a:solidFill>
            <a:srgbClr val="BF9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Formal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88D36-AF64-104D-BC98-6EBB4CF7DC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1785" y="2315836"/>
            <a:ext cx="3186603" cy="2389953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CA528A-1C1D-0A4E-BFDD-9273C6630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5086" y="53265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3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7883C-DFBD-40F1-8D7A-E2EA095DE7EA}"/>
              </a:ext>
            </a:extLst>
          </p:cNvPr>
          <p:cNvSpPr txBox="1"/>
          <p:nvPr/>
        </p:nvSpPr>
        <p:spPr>
          <a:xfrm>
            <a:off x="790465" y="720635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Contractions</a:t>
            </a:r>
            <a:endParaRPr lang="en-GB" sz="3600" b="1" i="1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 appear in </a:t>
            </a:r>
            <a:r>
              <a:rPr lang="en-GB" sz="2400" dirty="0">
                <a:solidFill>
                  <a:srgbClr val="00B050"/>
                </a:solidFill>
              </a:rPr>
              <a:t>informal language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149B6-DA72-43C6-8C6B-6CD576361288}"/>
              </a:ext>
            </a:extLst>
          </p:cNvPr>
          <p:cNvSpPr txBox="1"/>
          <p:nvPr/>
        </p:nvSpPr>
        <p:spPr>
          <a:xfrm>
            <a:off x="1050670" y="2185657"/>
            <a:ext cx="1004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Spoken language often contains </a:t>
            </a:r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…</a:t>
            </a:r>
          </a:p>
          <a:p>
            <a:pPr algn="ctr"/>
            <a:r>
              <a:rPr lang="en-GB" sz="2400" dirty="0"/>
              <a:t>but written </a:t>
            </a:r>
            <a:r>
              <a:rPr lang="en-GB" sz="2400" dirty="0">
                <a:solidFill>
                  <a:srgbClr val="7030A0"/>
                </a:solidFill>
              </a:rPr>
              <a:t>formal language </a:t>
            </a:r>
            <a:r>
              <a:rPr lang="en-GB" sz="2400" dirty="0"/>
              <a:t>uses the longer versions of the word/s.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94AC-61C8-44B4-8AF4-6D2BA1BC2999}"/>
              </a:ext>
            </a:extLst>
          </p:cNvPr>
          <p:cNvSpPr txBox="1"/>
          <p:nvPr/>
        </p:nvSpPr>
        <p:spPr>
          <a:xfrm>
            <a:off x="827981" y="3452055"/>
            <a:ext cx="462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We might </a:t>
            </a:r>
            <a:r>
              <a:rPr lang="en-GB" sz="2400" i="1" dirty="0">
                <a:solidFill>
                  <a:srgbClr val="7030A0"/>
                </a:solidFill>
              </a:rPr>
              <a:t>write</a:t>
            </a:r>
            <a:r>
              <a:rPr lang="en-GB" sz="2400" dirty="0"/>
              <a:t>: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GB" sz="2400" b="1" i="1" dirty="0">
                <a:latin typeface="+mj-lt"/>
              </a:rPr>
              <a:t>Do not </a:t>
            </a:r>
            <a:r>
              <a:rPr lang="en-GB" sz="2400" i="1" dirty="0">
                <a:latin typeface="+mj-lt"/>
              </a:rPr>
              <a:t>say that I </a:t>
            </a:r>
            <a:r>
              <a:rPr lang="en-GB" sz="2400" b="1" i="1" dirty="0">
                <a:latin typeface="+mj-lt"/>
              </a:rPr>
              <a:t>did not</a:t>
            </a:r>
            <a:r>
              <a:rPr lang="en-GB" sz="2400" i="1" dirty="0">
                <a:latin typeface="+mj-lt"/>
              </a:rPr>
              <a:t> warn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97578-F632-49FB-9AD2-96D15DA39494}"/>
              </a:ext>
            </a:extLst>
          </p:cNvPr>
          <p:cNvSpPr txBox="1"/>
          <p:nvPr/>
        </p:nvSpPr>
        <p:spPr>
          <a:xfrm>
            <a:off x="6742419" y="3417468"/>
            <a:ext cx="462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but we are more likely to </a:t>
            </a:r>
            <a:r>
              <a:rPr lang="en-GB" sz="2400" i="1" dirty="0">
                <a:solidFill>
                  <a:srgbClr val="00B050"/>
                </a:solidFill>
              </a:rPr>
              <a:t>say</a:t>
            </a:r>
            <a:r>
              <a:rPr lang="en-GB" sz="2400" dirty="0"/>
              <a:t>:</a:t>
            </a: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1E4D910E-B5CF-4B43-9F54-F97F610E03F2}"/>
              </a:ext>
            </a:extLst>
          </p:cNvPr>
          <p:cNvSpPr/>
          <p:nvPr/>
        </p:nvSpPr>
        <p:spPr>
          <a:xfrm>
            <a:off x="7349599" y="4052220"/>
            <a:ext cx="3744991" cy="890577"/>
          </a:xfrm>
          <a:prstGeom prst="wedgeRoundRectCallout">
            <a:avLst>
              <a:gd name="adj1" fmla="val 54204"/>
              <a:gd name="adj2" fmla="val 889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Don’t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say 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didn’t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warn you.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AF6F-14FA-4E3C-AB16-110AC59E6B5C}"/>
              </a:ext>
            </a:extLst>
          </p:cNvPr>
          <p:cNvSpPr txBox="1"/>
          <p:nvPr/>
        </p:nvSpPr>
        <p:spPr>
          <a:xfrm>
            <a:off x="651836" y="5698714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What are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formal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versions of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contractions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above?</a:t>
            </a:r>
            <a:endParaRPr lang="en-GB" sz="20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1B2FACA6-8462-4B39-B29E-92FFEC7DBD47}"/>
              </a:ext>
            </a:extLst>
          </p:cNvPr>
          <p:cNvSpPr/>
          <p:nvPr/>
        </p:nvSpPr>
        <p:spPr>
          <a:xfrm>
            <a:off x="9869154" y="1270914"/>
            <a:ext cx="1614621" cy="543138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haven’t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E14E501F-2503-4907-8305-47C437D01121}"/>
              </a:ext>
            </a:extLst>
          </p:cNvPr>
          <p:cNvSpPr/>
          <p:nvPr/>
        </p:nvSpPr>
        <p:spPr>
          <a:xfrm>
            <a:off x="645073" y="1290784"/>
            <a:ext cx="1463946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mustn't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1920677-673A-4EC4-B29B-6892956D5D6F}"/>
              </a:ext>
            </a:extLst>
          </p:cNvPr>
          <p:cNvSpPr/>
          <p:nvPr/>
        </p:nvSpPr>
        <p:spPr>
          <a:xfrm>
            <a:off x="10033427" y="564431"/>
            <a:ext cx="1450348" cy="500825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you’re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C1E179F2-B609-4478-9759-3D9DCA7860D4}"/>
              </a:ext>
            </a:extLst>
          </p:cNvPr>
          <p:cNvSpPr/>
          <p:nvPr/>
        </p:nvSpPr>
        <p:spPr>
          <a:xfrm>
            <a:off x="8729456" y="554219"/>
            <a:ext cx="1139698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we’re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4E8A478-0804-4C0F-842B-A69CC045BE6F}"/>
              </a:ext>
            </a:extLst>
          </p:cNvPr>
          <p:cNvSpPr/>
          <p:nvPr/>
        </p:nvSpPr>
        <p:spPr>
          <a:xfrm>
            <a:off x="1625668" y="561814"/>
            <a:ext cx="1250268" cy="50774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what’s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9">
            <a:extLst>
              <a:ext uri="{FF2B5EF4-FFF2-40B4-BE49-F238E27FC236}">
                <a16:creationId xmlns:a16="http://schemas.microsoft.com/office/drawing/2014/main" id="{562A8353-C367-442C-91C2-64899C2C1A3B}"/>
              </a:ext>
            </a:extLst>
          </p:cNvPr>
          <p:cNvSpPr/>
          <p:nvPr/>
        </p:nvSpPr>
        <p:spPr>
          <a:xfrm>
            <a:off x="645074" y="559054"/>
            <a:ext cx="811193" cy="51050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I’d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8E4A4D-3B62-1246-8137-CF6DDCF20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2201" y="55922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  <p:bldP spid="6" grpId="0" uiExpand="1" build="p"/>
      <p:bldP spid="7" grpId="0" uiExpand="1" build="p"/>
      <p:bldP spid="8" grpId="0" animBg="1"/>
      <p:bldP spid="9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9579E-00D1-4576-A756-2085D1D8B0AE}"/>
              </a:ext>
            </a:extLst>
          </p:cNvPr>
          <p:cNvSpPr txBox="1"/>
          <p:nvPr/>
        </p:nvSpPr>
        <p:spPr>
          <a:xfrm>
            <a:off x="586243" y="1272388"/>
            <a:ext cx="56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 are questions added to a </a:t>
            </a:r>
            <a:r>
              <a:rPr lang="en-GB" sz="2400" u="sng" dirty="0"/>
              <a:t>clause</a:t>
            </a:r>
            <a:r>
              <a:rPr lang="en-GB" sz="2400" dirty="0"/>
              <a:t> to encourage a listener to respond.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06D50-E30C-4560-8DD6-E606AB58B293}"/>
              </a:ext>
            </a:extLst>
          </p:cNvPr>
          <p:cNvSpPr/>
          <p:nvPr/>
        </p:nvSpPr>
        <p:spPr>
          <a:xfrm>
            <a:off x="-32418" y="556193"/>
            <a:ext cx="86111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C000"/>
                </a:solidFill>
              </a:rPr>
              <a:t>Question Tags </a:t>
            </a:r>
            <a:r>
              <a:rPr lang="en-GB" sz="2800" dirty="0">
                <a:solidFill>
                  <a:prstClr val="black"/>
                </a:solidFill>
              </a:rPr>
              <a:t>can be used in </a:t>
            </a:r>
            <a:r>
              <a:rPr lang="en-GB" sz="2800" dirty="0">
                <a:solidFill>
                  <a:srgbClr val="00B050"/>
                </a:solidFill>
              </a:rPr>
              <a:t>informal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i="1" dirty="0">
                <a:solidFill>
                  <a:prstClr val="black"/>
                </a:solidFill>
              </a:rPr>
              <a:t>language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DCD27D4-9F5B-4E6D-B0A6-E2ACC98922E4}"/>
              </a:ext>
            </a:extLst>
          </p:cNvPr>
          <p:cNvSpPr/>
          <p:nvPr/>
        </p:nvSpPr>
        <p:spPr>
          <a:xfrm rot="5400000">
            <a:off x="1759446" y="2510208"/>
            <a:ext cx="267539" cy="139818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7E355-EED6-4D37-80FE-49F1E35A98AB}"/>
              </a:ext>
            </a:extLst>
          </p:cNvPr>
          <p:cNvSpPr txBox="1"/>
          <p:nvPr/>
        </p:nvSpPr>
        <p:spPr>
          <a:xfrm>
            <a:off x="3238730" y="2725845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3A5B5-9A60-4E76-8B4E-51CFFA62DE78}"/>
              </a:ext>
            </a:extLst>
          </p:cNvPr>
          <p:cNvSpPr txBox="1"/>
          <p:nvPr/>
        </p:nvSpPr>
        <p:spPr>
          <a:xfrm>
            <a:off x="1204678" y="2634006"/>
            <a:ext cx="1283109" cy="39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F4357A1-1EFF-4829-8AF1-F2CC14BC2154}"/>
              </a:ext>
            </a:extLst>
          </p:cNvPr>
          <p:cNvSpPr/>
          <p:nvPr/>
        </p:nvSpPr>
        <p:spPr>
          <a:xfrm rot="5400000">
            <a:off x="3275989" y="2456229"/>
            <a:ext cx="252000" cy="1476000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16657-660E-4F6B-8594-016B916BAA0E}"/>
              </a:ext>
            </a:extLst>
          </p:cNvPr>
          <p:cNvSpPr txBox="1"/>
          <p:nvPr/>
        </p:nvSpPr>
        <p:spPr>
          <a:xfrm>
            <a:off x="2906990" y="2630450"/>
            <a:ext cx="819440" cy="39600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7D076-2AC7-4C8C-B17A-E53EB70C37B2}"/>
              </a:ext>
            </a:extLst>
          </p:cNvPr>
          <p:cNvSpPr/>
          <p:nvPr/>
        </p:nvSpPr>
        <p:spPr>
          <a:xfrm>
            <a:off x="825415" y="3381405"/>
            <a:ext cx="201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You’re joking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99E6B-0245-498D-8F57-BBFF43597AC4}"/>
              </a:ext>
            </a:extLst>
          </p:cNvPr>
          <p:cNvSpPr/>
          <p:nvPr/>
        </p:nvSpPr>
        <p:spPr>
          <a:xfrm>
            <a:off x="2466700" y="3388599"/>
            <a:ext cx="173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aren’t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3A354D2-8F86-44A5-95DB-E53887AAA8E7}"/>
              </a:ext>
            </a:extLst>
          </p:cNvPr>
          <p:cNvSpPr/>
          <p:nvPr/>
        </p:nvSpPr>
        <p:spPr>
          <a:xfrm>
            <a:off x="5169778" y="2403871"/>
            <a:ext cx="1590167" cy="1328715"/>
          </a:xfrm>
          <a:prstGeom prst="wedgeRoundRectCallout">
            <a:avLst>
              <a:gd name="adj1" fmla="val 5089"/>
              <a:gd name="adj2" fmla="val 685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</a:rPr>
              <a:t>The </a:t>
            </a:r>
            <a:r>
              <a:rPr lang="en-GB" sz="1600" dirty="0">
                <a:ln w="0">
                  <a:noFill/>
                </a:ln>
                <a:solidFill>
                  <a:srgbClr val="E6AF00"/>
                </a:solidFill>
              </a:rPr>
              <a:t>tag</a:t>
            </a:r>
            <a:r>
              <a:rPr lang="en-GB" sz="1600" dirty="0">
                <a:ln w="0"/>
                <a:solidFill>
                  <a:schemeClr val="tx1"/>
                </a:solidFill>
              </a:rPr>
              <a:t> changes a </a:t>
            </a:r>
            <a:r>
              <a:rPr lang="en-GB" sz="1600" b="1" dirty="0">
                <a:ln w="0"/>
                <a:solidFill>
                  <a:schemeClr val="tx1"/>
                </a:solidFill>
              </a:rPr>
              <a:t>statement</a:t>
            </a:r>
            <a:r>
              <a:rPr lang="en-GB" sz="1600" dirty="0">
                <a:ln w="0"/>
                <a:solidFill>
                  <a:schemeClr val="tx1"/>
                </a:solidFill>
              </a:rPr>
              <a:t> into a </a:t>
            </a:r>
            <a:r>
              <a:rPr lang="en-GB" sz="1600" b="1" dirty="0">
                <a:ln w="0"/>
                <a:solidFill>
                  <a:schemeClr val="tx1"/>
                </a:solidFill>
              </a:rPr>
              <a:t>question</a:t>
            </a:r>
            <a:r>
              <a:rPr lang="en-GB" sz="1600" dirty="0">
                <a:ln w="0"/>
                <a:solidFill>
                  <a:schemeClr val="tx1"/>
                </a:solidFill>
              </a:rPr>
              <a:t>.</a:t>
            </a:r>
            <a:endParaRPr lang="en-GB" sz="16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CE01031-6207-4707-87D0-3A4D1464F839}"/>
              </a:ext>
            </a:extLst>
          </p:cNvPr>
          <p:cNvSpPr/>
          <p:nvPr/>
        </p:nvSpPr>
        <p:spPr>
          <a:xfrm rot="5400000">
            <a:off x="1786703" y="4030605"/>
            <a:ext cx="258334" cy="226469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65741-4A96-4142-AC7D-1A39B828C5F4}"/>
              </a:ext>
            </a:extLst>
          </p:cNvPr>
          <p:cNvSpPr txBox="1"/>
          <p:nvPr/>
        </p:nvSpPr>
        <p:spPr>
          <a:xfrm>
            <a:off x="1299222" y="4625533"/>
            <a:ext cx="1283109" cy="39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49E925E-5A47-42F8-9870-463E0EF3A2E8}"/>
              </a:ext>
            </a:extLst>
          </p:cNvPr>
          <p:cNvSpPr/>
          <p:nvPr/>
        </p:nvSpPr>
        <p:spPr>
          <a:xfrm rot="5400000">
            <a:off x="3611660" y="4554673"/>
            <a:ext cx="235706" cy="1207855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C3542-FC20-446C-A34D-5623944BDD9F}"/>
              </a:ext>
            </a:extLst>
          </p:cNvPr>
          <p:cNvSpPr txBox="1"/>
          <p:nvPr/>
        </p:nvSpPr>
        <p:spPr>
          <a:xfrm>
            <a:off x="3319793" y="4625533"/>
            <a:ext cx="819440" cy="39600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4D74F-1550-4D33-8D60-AAD67CB09FE1}"/>
              </a:ext>
            </a:extLst>
          </p:cNvPr>
          <p:cNvSpPr/>
          <p:nvPr/>
        </p:nvSpPr>
        <p:spPr>
          <a:xfrm>
            <a:off x="569153" y="5334322"/>
            <a:ext cx="266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Look at that </a:t>
            </a:r>
            <a:r>
              <a:rPr lang="en-GB" sz="2400" i="1" u="sng" dirty="0" err="1">
                <a:latin typeface="+mj-lt"/>
              </a:rPr>
              <a:t>Fatcat</a:t>
            </a:r>
            <a:endParaRPr lang="en-GB" sz="2400" i="1" u="sng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29E4B-BD2E-4F27-8F4E-930AF41666A6}"/>
              </a:ext>
            </a:extLst>
          </p:cNvPr>
          <p:cNvSpPr/>
          <p:nvPr/>
        </p:nvSpPr>
        <p:spPr>
          <a:xfrm>
            <a:off x="3050482" y="5327433"/>
            <a:ext cx="1587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will you?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DE560-2201-40B8-824D-AC27E01C4F8B}"/>
              </a:ext>
            </a:extLst>
          </p:cNvPr>
          <p:cNvSpPr txBox="1"/>
          <p:nvPr/>
        </p:nvSpPr>
        <p:spPr>
          <a:xfrm>
            <a:off x="5901222" y="1283157"/>
            <a:ext cx="598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 can be used to soften a </a:t>
            </a:r>
            <a:r>
              <a:rPr lang="en-GB" sz="2400" b="1" dirty="0"/>
              <a:t>command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A6D01-8E78-4B7E-A816-C0DFC0ADEF5B}"/>
              </a:ext>
            </a:extLst>
          </p:cNvPr>
          <p:cNvSpPr txBox="1"/>
          <p:nvPr/>
        </p:nvSpPr>
        <p:spPr>
          <a:xfrm>
            <a:off x="7659714" y="2619231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B9C3E891-66E2-4D62-97E6-2F5D410369B2}"/>
              </a:ext>
            </a:extLst>
          </p:cNvPr>
          <p:cNvSpPr/>
          <p:nvPr/>
        </p:nvSpPr>
        <p:spPr>
          <a:xfrm rot="5400000">
            <a:off x="8518212" y="1793675"/>
            <a:ext cx="229232" cy="194622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308E7C-3500-4A6C-8C58-1E9D5D2C84BF}"/>
              </a:ext>
            </a:extLst>
          </p:cNvPr>
          <p:cNvSpPr txBox="1"/>
          <p:nvPr/>
        </p:nvSpPr>
        <p:spPr>
          <a:xfrm>
            <a:off x="7927082" y="2162165"/>
            <a:ext cx="12831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73635B65-A2DD-4854-9FEC-51F084DC90A5}"/>
              </a:ext>
            </a:extLst>
          </p:cNvPr>
          <p:cNvSpPr/>
          <p:nvPr/>
        </p:nvSpPr>
        <p:spPr>
          <a:xfrm rot="5400000">
            <a:off x="10063785" y="2244495"/>
            <a:ext cx="216954" cy="990078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F5F350-9D13-4C53-903D-F902CFE6A6F2}"/>
              </a:ext>
            </a:extLst>
          </p:cNvPr>
          <p:cNvSpPr txBox="1"/>
          <p:nvPr/>
        </p:nvSpPr>
        <p:spPr>
          <a:xfrm>
            <a:off x="9738639" y="2162165"/>
            <a:ext cx="819440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A9A60D-C8FD-4872-8D73-AEC931E9BCD0}"/>
              </a:ext>
            </a:extLst>
          </p:cNvPr>
          <p:cNvSpPr/>
          <p:nvPr/>
        </p:nvSpPr>
        <p:spPr>
          <a:xfrm>
            <a:off x="7749829" y="288140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We’re mates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5472B1-CA56-4946-9731-53912FF41391}"/>
              </a:ext>
            </a:extLst>
          </p:cNvPr>
          <p:cNvSpPr/>
          <p:nvPr/>
        </p:nvSpPr>
        <p:spPr>
          <a:xfrm>
            <a:off x="9284066" y="2891464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aren’t we?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809C64-0449-44FF-97B2-C69001077FBD}"/>
              </a:ext>
            </a:extLst>
          </p:cNvPr>
          <p:cNvSpPr txBox="1"/>
          <p:nvPr/>
        </p:nvSpPr>
        <p:spPr>
          <a:xfrm>
            <a:off x="6869372" y="3621490"/>
            <a:ext cx="477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very </a:t>
            </a:r>
            <a:r>
              <a:rPr lang="en-GB" sz="2400" dirty="0">
                <a:solidFill>
                  <a:srgbClr val="00B050"/>
                </a:solidFill>
              </a:rPr>
              <a:t>informal speech </a:t>
            </a:r>
            <a:r>
              <a:rPr lang="en-GB" sz="2400" i="1" dirty="0"/>
              <a:t>right</a:t>
            </a:r>
            <a:r>
              <a:rPr lang="en-GB" sz="2400" dirty="0"/>
              <a:t> and </a:t>
            </a:r>
            <a:r>
              <a:rPr lang="en-GB" sz="2400" i="1" dirty="0"/>
              <a:t>yeah</a:t>
            </a:r>
            <a:r>
              <a:rPr lang="en-GB" sz="2400" dirty="0"/>
              <a:t> can be used as </a:t>
            </a:r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.</a:t>
            </a:r>
            <a:endParaRPr lang="en-GB" sz="2400" dirty="0">
              <a:effectLst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6397FC8-411D-43FF-B208-3B7EC9A1CBB6}"/>
              </a:ext>
            </a:extLst>
          </p:cNvPr>
          <p:cNvSpPr/>
          <p:nvPr/>
        </p:nvSpPr>
        <p:spPr>
          <a:xfrm rot="5400000">
            <a:off x="8569847" y="4473056"/>
            <a:ext cx="267300" cy="1552832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3988B5-3A0A-433D-906C-4A2E8A2F6A83}"/>
              </a:ext>
            </a:extLst>
          </p:cNvPr>
          <p:cNvSpPr txBox="1"/>
          <p:nvPr/>
        </p:nvSpPr>
        <p:spPr>
          <a:xfrm>
            <a:off x="8061942" y="4729730"/>
            <a:ext cx="12831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4D553491-44B2-4D85-858D-98368476BBD0}"/>
              </a:ext>
            </a:extLst>
          </p:cNvPr>
          <p:cNvSpPr/>
          <p:nvPr/>
        </p:nvSpPr>
        <p:spPr>
          <a:xfrm rot="5400000">
            <a:off x="9809787" y="4808459"/>
            <a:ext cx="204311" cy="897301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C68DA-134A-4E33-BF34-DD05A62ADA69}"/>
              </a:ext>
            </a:extLst>
          </p:cNvPr>
          <p:cNvSpPr txBox="1"/>
          <p:nvPr/>
        </p:nvSpPr>
        <p:spPr>
          <a:xfrm>
            <a:off x="9518843" y="4729730"/>
            <a:ext cx="819440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2144BE-FF43-40BE-BA79-7CF7155204F2}"/>
              </a:ext>
            </a:extLst>
          </p:cNvPr>
          <p:cNvSpPr/>
          <p:nvPr/>
        </p:nvSpPr>
        <p:spPr>
          <a:xfrm>
            <a:off x="7794579" y="5334322"/>
            <a:ext cx="1685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You’re ready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DEB5E8-13AB-4DDF-AF27-5B23BCB29954}"/>
              </a:ext>
            </a:extLst>
          </p:cNvPr>
          <p:cNvSpPr/>
          <p:nvPr/>
        </p:nvSpPr>
        <p:spPr>
          <a:xfrm>
            <a:off x="9284066" y="5316212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yeah?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6D87F7-5B58-2B4B-A23C-9886EDD6FA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47192" y="4304816"/>
            <a:ext cx="2162684" cy="1622013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83B12F-958A-4C41-9130-DFD25B839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9400" y="55804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61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725" y="915650"/>
            <a:ext cx="1082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Informal language </a:t>
            </a:r>
            <a:r>
              <a:rPr lang="en-GB" sz="2400" dirty="0"/>
              <a:t>sometimes breaks grammar rules.</a:t>
            </a:r>
          </a:p>
          <a:p>
            <a:pPr algn="ctr"/>
            <a:r>
              <a:rPr lang="en-GB" sz="2400" dirty="0"/>
              <a:t>This is effective when used </a:t>
            </a:r>
            <a:r>
              <a:rPr lang="en-GB" sz="2400" i="1" dirty="0"/>
              <a:t>sparingly </a:t>
            </a:r>
            <a:r>
              <a:rPr lang="en-GB" sz="2400" dirty="0"/>
              <a:t>for writing realistic dialogue...</a:t>
            </a:r>
          </a:p>
          <a:p>
            <a:pPr algn="ctr"/>
            <a:r>
              <a:rPr lang="en-GB" sz="2400" dirty="0"/>
              <a:t>(or in text messages and on social media).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7372" y="316647"/>
            <a:ext cx="453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6600"/>
                </a:solidFill>
              </a:rPr>
              <a:t>Breaking Grammar Rules!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725" y="2520337"/>
            <a:ext cx="11017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You and me in a Jag. Vroom vroom.  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I am imagining how fun it would be to drive in a Jaguar together. Can you imagine the noise that the engine might make?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See they cook stuff right on the table in front of you.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Look through this window with me. You will see how the food is cooked at the diner’s table.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09" y="316647"/>
            <a:ext cx="1366336" cy="950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F301D-057E-FA4C-9DC8-3E51888255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29258" y="5218412"/>
            <a:ext cx="1660007" cy="1245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DAEBA-04FF-5549-990A-5E605FD9FE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0041" y="5218412"/>
            <a:ext cx="1660007" cy="1245005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653A02-E130-9148-890B-7E717CA77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2078" y="55280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8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uiExpand="1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7372" y="316647"/>
            <a:ext cx="453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6600"/>
                </a:solidFill>
              </a:rPr>
              <a:t>Breaking Grammar Rules!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569004" y="1240645"/>
            <a:ext cx="5149514" cy="1003357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Ellipsis</a:t>
            </a:r>
            <a:r>
              <a:rPr lang="en-GB" sz="2000" dirty="0">
                <a:ln w="0"/>
                <a:solidFill>
                  <a:schemeClr val="tx1"/>
                </a:solidFill>
              </a:rPr>
              <a:t> (omitting words) has not changed the meaning but the grammar is now incorrect. This is common in </a:t>
            </a:r>
            <a:r>
              <a:rPr lang="en-GB" sz="2000" dirty="0">
                <a:ln w="0"/>
                <a:solidFill>
                  <a:srgbClr val="00B050"/>
                </a:solidFill>
              </a:rPr>
              <a:t>informal spoken language</a:t>
            </a:r>
            <a:r>
              <a:rPr lang="en-GB" sz="2000" dirty="0">
                <a:ln w="0"/>
                <a:solidFill>
                  <a:schemeClr val="tx1"/>
                </a:solidFill>
              </a:rPr>
              <a:t>.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09" y="316647"/>
            <a:ext cx="1366336" cy="950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D6396B-613A-4748-9DC1-6A13EBEB65A5}"/>
              </a:ext>
            </a:extLst>
          </p:cNvPr>
          <p:cNvSpPr txBox="1"/>
          <p:nvPr/>
        </p:nvSpPr>
        <p:spPr>
          <a:xfrm>
            <a:off x="587199" y="2440974"/>
            <a:ext cx="1101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Nobody lives in them – no way.  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Nobody lives in them;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there is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no way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that they are occupied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. 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5C93D4EA-BC9A-3E43-82D1-256DDBCE458B}"/>
              </a:ext>
            </a:extLst>
          </p:cNvPr>
          <p:cNvSpPr/>
          <p:nvPr/>
        </p:nvSpPr>
        <p:spPr>
          <a:xfrm>
            <a:off x="3569004" y="3498163"/>
            <a:ext cx="5149514" cy="1003357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Slang</a:t>
            </a:r>
            <a:r>
              <a:rPr lang="en-GB" sz="2000" dirty="0">
                <a:ln w="0"/>
                <a:solidFill>
                  <a:schemeClr val="tx1"/>
                </a:solidFill>
              </a:rPr>
              <a:t> can be used to write realistic dialogue. </a:t>
            </a:r>
          </a:p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Slang can help to make the speech sound authentic.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90D50-1E34-C246-8D2E-8315203739E9}"/>
              </a:ext>
            </a:extLst>
          </p:cNvPr>
          <p:cNvSpPr txBox="1"/>
          <p:nvPr/>
        </p:nvSpPr>
        <p:spPr>
          <a:xfrm>
            <a:off x="587199" y="4767655"/>
            <a:ext cx="1101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err="1">
                <a:solidFill>
                  <a:srgbClr val="00B050"/>
                </a:solidFill>
                <a:latin typeface="+mj-lt"/>
              </a:rPr>
              <a:t>Whaddo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you reckon?  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What do you think about that? 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4C5D95-07C8-2940-A1C5-FA149C9EF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4332" y="46533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9" grpId="0" uiExpand="1" build="p"/>
      <p:bldP spid="12" grpId="0" animBg="1"/>
      <p:bldP spid="1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10773</TotalTime>
  <Words>678</Words>
  <Application>Microsoft Office PowerPoint</Application>
  <PresentationFormat>Widescreen</PresentationFormat>
  <Paragraphs>122</Paragraphs>
  <Slides>10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Mincho</vt:lpstr>
      <vt:lpstr>Arial</vt:lpstr>
      <vt:lpstr>Calibri</vt:lpstr>
      <vt:lpstr>Calibri Light</vt:lpstr>
      <vt:lpstr>Times New Roman</vt:lpstr>
      <vt:lpstr>Office Theme</vt:lpstr>
      <vt:lpstr>  Formal and Informal Language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599</cp:revision>
  <cp:lastPrinted>2017-12-01T10:33:49Z</cp:lastPrinted>
  <dcterms:created xsi:type="dcterms:W3CDTF">2013-08-23T07:43:20Z</dcterms:created>
  <dcterms:modified xsi:type="dcterms:W3CDTF">2020-06-06T17:42:50Z</dcterms:modified>
</cp:coreProperties>
</file>