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ird" userId="3b746221-3d00-4f17-9f59-c1eeb667ba68" providerId="ADAL" clId="{79ABF350-956A-4229-B3AC-129482D33D49}"/>
    <pc:docChg chg="custSel modSld">
      <pc:chgData name="Rebecca Bird" userId="3b746221-3d00-4f17-9f59-c1eeb667ba68" providerId="ADAL" clId="{79ABF350-956A-4229-B3AC-129482D33D49}" dt="2020-06-18T20:26:26.043" v="46" actId="5793"/>
      <pc:docMkLst>
        <pc:docMk/>
      </pc:docMkLst>
      <pc:sldChg chg="addSp modSp">
        <pc:chgData name="Rebecca Bird" userId="3b746221-3d00-4f17-9f59-c1eeb667ba68" providerId="ADAL" clId="{79ABF350-956A-4229-B3AC-129482D33D49}" dt="2020-06-18T20:25:00.762" v="5" actId="1076"/>
        <pc:sldMkLst>
          <pc:docMk/>
          <pc:sldMk cId="493196573" sldId="256"/>
        </pc:sldMkLst>
        <pc:picChg chg="add mod modCrop">
          <ac:chgData name="Rebecca Bird" userId="3b746221-3d00-4f17-9f59-c1eeb667ba68" providerId="ADAL" clId="{79ABF350-956A-4229-B3AC-129482D33D49}" dt="2020-06-18T20:25:00.762" v="5" actId="1076"/>
          <ac:picMkLst>
            <pc:docMk/>
            <pc:sldMk cId="493196573" sldId="256"/>
            <ac:picMk id="4" creationId="{148B34C9-CA88-46D1-9713-207B9E71F4F4}"/>
          </ac:picMkLst>
        </pc:picChg>
      </pc:sldChg>
      <pc:sldChg chg="addSp modSp">
        <pc:chgData name="Rebecca Bird" userId="3b746221-3d00-4f17-9f59-c1eeb667ba68" providerId="ADAL" clId="{79ABF350-956A-4229-B3AC-129482D33D49}" dt="2020-06-18T20:26:26.043" v="46" actId="5793"/>
        <pc:sldMkLst>
          <pc:docMk/>
          <pc:sldMk cId="363501040" sldId="257"/>
        </pc:sldMkLst>
        <pc:spChg chg="mod">
          <ac:chgData name="Rebecca Bird" userId="3b746221-3d00-4f17-9f59-c1eeb667ba68" providerId="ADAL" clId="{79ABF350-956A-4229-B3AC-129482D33D49}" dt="2020-06-18T20:26:26.043" v="46" actId="5793"/>
          <ac:spMkLst>
            <pc:docMk/>
            <pc:sldMk cId="363501040" sldId="257"/>
            <ac:spMk id="3" creationId="{CAC60D73-0076-4018-90B7-C967B27B400C}"/>
          </ac:spMkLst>
        </pc:spChg>
        <pc:picChg chg="add mod">
          <ac:chgData name="Rebecca Bird" userId="3b746221-3d00-4f17-9f59-c1eeb667ba68" providerId="ADAL" clId="{79ABF350-956A-4229-B3AC-129482D33D49}" dt="2020-06-18T20:25:15.865" v="7" actId="1076"/>
          <ac:picMkLst>
            <pc:docMk/>
            <pc:sldMk cId="363501040" sldId="257"/>
            <ac:picMk id="4" creationId="{52DA69D6-FF86-46D0-A052-B9FF54DA57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3FFE-3A44-45A6-ADB4-382D587147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2E4A3F-9CD8-4444-810B-1B5E4DA63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9A07DD-E675-4C13-A68D-DD37DF7B6C63}"/>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5" name="Footer Placeholder 4">
            <a:extLst>
              <a:ext uri="{FF2B5EF4-FFF2-40B4-BE49-F238E27FC236}">
                <a16:creationId xmlns:a16="http://schemas.microsoft.com/office/drawing/2014/main" id="{396DDB2D-8D3F-41FD-A2B0-EBAF81356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315E95-34E3-4B1C-8DD4-22E61E532B14}"/>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32149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84C3-0516-4CC6-8589-A737538794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504A5F-9034-4653-923D-97DD5FA1B3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D08D8-6F2C-49BD-90D4-C7A44486DF06}"/>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5" name="Footer Placeholder 4">
            <a:extLst>
              <a:ext uri="{FF2B5EF4-FFF2-40B4-BE49-F238E27FC236}">
                <a16:creationId xmlns:a16="http://schemas.microsoft.com/office/drawing/2014/main" id="{8B381B23-88CE-4380-B4F5-F663B6F95E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A82F37-DB58-45AC-8F80-096F41DD6FEA}"/>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413442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D8C86-9CD3-4050-9BF3-67BF8B046F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CC55CF-8186-4C50-BDFA-7E5EDC2B6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3629F-8BA2-4D73-BBBB-A498F6DD823E}"/>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5" name="Footer Placeholder 4">
            <a:extLst>
              <a:ext uri="{FF2B5EF4-FFF2-40B4-BE49-F238E27FC236}">
                <a16:creationId xmlns:a16="http://schemas.microsoft.com/office/drawing/2014/main" id="{56FC1D76-564D-4237-9B07-10BB5ACBF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F635D-8C75-4957-A9F5-BFA5B0EF84D8}"/>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237848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1F2B-A855-4419-8E96-4A76297330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BD82FE-47C4-49F2-B69B-B79B7F2B48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8194E-FBE9-4DD4-A092-6049924C449C}"/>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5" name="Footer Placeholder 4">
            <a:extLst>
              <a:ext uri="{FF2B5EF4-FFF2-40B4-BE49-F238E27FC236}">
                <a16:creationId xmlns:a16="http://schemas.microsoft.com/office/drawing/2014/main" id="{112C5DDC-6C65-4258-A8ED-5173AABADC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0A689-BC26-42C8-8858-3BB6C8F57C81}"/>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383694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23AA-12C5-477C-B357-95B7FA03F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1F90BB-00FE-4113-B004-2880BEE90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A83F7-1CFE-4E9C-85FD-69B930CCA371}"/>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5" name="Footer Placeholder 4">
            <a:extLst>
              <a:ext uri="{FF2B5EF4-FFF2-40B4-BE49-F238E27FC236}">
                <a16:creationId xmlns:a16="http://schemas.microsoft.com/office/drawing/2014/main" id="{04D3CFC1-8876-42C1-B8F5-3C25711F8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DB00F9-F647-4130-A827-E2593700511E}"/>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391747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392D-CDB2-452A-ABA5-9D6A2FB117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399B80-B5E3-4520-8A86-0F4880D68F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79AF4F-C3BF-4DE4-8BBD-A399DF54CA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646E3E-2E3B-4C4B-BC96-D56248950ABB}"/>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6" name="Footer Placeholder 5">
            <a:extLst>
              <a:ext uri="{FF2B5EF4-FFF2-40B4-BE49-F238E27FC236}">
                <a16:creationId xmlns:a16="http://schemas.microsoft.com/office/drawing/2014/main" id="{F8CE80C9-6C7A-4566-8DC5-47DBCCFD90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1E5244-0F66-424B-BBB5-C438B4C469A0}"/>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222020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DD8C-0941-4B51-BEEC-E6FB08DB99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946A5E-9AED-4EA3-A638-24E88A714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096071-F6B4-4EF8-B315-6B9B269683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659FAA-699C-4F0D-8031-7A93123380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99EEEF-EFBB-48FA-84B4-81350AA7F4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5FE781-A604-4E76-A670-BD7B33BE3CDB}"/>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8" name="Footer Placeholder 7">
            <a:extLst>
              <a:ext uri="{FF2B5EF4-FFF2-40B4-BE49-F238E27FC236}">
                <a16:creationId xmlns:a16="http://schemas.microsoft.com/office/drawing/2014/main" id="{53CC2C9B-9F1F-463A-9E3B-0C0E86987A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10361B-430E-4494-94A1-4C8BC6138801}"/>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346110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7CC6-191E-4079-B081-7AD4177FE7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7D6370-FA70-4D47-9D4A-B23C4C07AB5F}"/>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4" name="Footer Placeholder 3">
            <a:extLst>
              <a:ext uri="{FF2B5EF4-FFF2-40B4-BE49-F238E27FC236}">
                <a16:creationId xmlns:a16="http://schemas.microsoft.com/office/drawing/2014/main" id="{7DAEBB69-ED7B-46D6-9817-A932C5B772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AEDEAE-6D3D-47A2-B019-4140ADBA68BD}"/>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175538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65A28-45EB-49EF-8785-6251497CB6E8}"/>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3" name="Footer Placeholder 2">
            <a:extLst>
              <a:ext uri="{FF2B5EF4-FFF2-40B4-BE49-F238E27FC236}">
                <a16:creationId xmlns:a16="http://schemas.microsoft.com/office/drawing/2014/main" id="{DA59E955-0620-4248-A448-306770E89B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7135A5-F42D-43AB-823A-C58D0D2342E8}"/>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371860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4C63-C600-411A-9820-CCAA1C825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881F6C-3F14-4253-9682-DE9FA495F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118EFC-5A5E-4C9C-A0BE-DF28E1E17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75BCDC-87B4-441D-A067-B115C9416E02}"/>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6" name="Footer Placeholder 5">
            <a:extLst>
              <a:ext uri="{FF2B5EF4-FFF2-40B4-BE49-F238E27FC236}">
                <a16:creationId xmlns:a16="http://schemas.microsoft.com/office/drawing/2014/main" id="{F2A9A046-B8CE-45F7-BC59-A830FB94F5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34B72-9A59-4C3A-971B-92DCB4AA93C7}"/>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190817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1B84-87D5-4CA2-BCFE-E77932012D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7DF612-96F5-4181-8319-2F64BDFF9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178D28-B1F8-4E87-8E8A-BB6A6E203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43E388-FB39-41A2-B2DA-B00588B70AC6}"/>
              </a:ext>
            </a:extLst>
          </p:cNvPr>
          <p:cNvSpPr>
            <a:spLocks noGrp="1"/>
          </p:cNvSpPr>
          <p:nvPr>
            <p:ph type="dt" sz="half" idx="10"/>
          </p:nvPr>
        </p:nvSpPr>
        <p:spPr/>
        <p:txBody>
          <a:bodyPr/>
          <a:lstStyle/>
          <a:p>
            <a:fld id="{F76C1178-0E1F-4923-BAB6-8158830A9C61}" type="datetimeFigureOut">
              <a:rPr lang="en-GB" smtClean="0"/>
              <a:t>19/06/2020</a:t>
            </a:fld>
            <a:endParaRPr lang="en-GB"/>
          </a:p>
        </p:txBody>
      </p:sp>
      <p:sp>
        <p:nvSpPr>
          <p:cNvPr id="6" name="Footer Placeholder 5">
            <a:extLst>
              <a:ext uri="{FF2B5EF4-FFF2-40B4-BE49-F238E27FC236}">
                <a16:creationId xmlns:a16="http://schemas.microsoft.com/office/drawing/2014/main" id="{C1AD0E60-63E9-451C-B44B-8B5802E085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8FE01-27AE-4851-8A2F-23A3876C4A61}"/>
              </a:ext>
            </a:extLst>
          </p:cNvPr>
          <p:cNvSpPr>
            <a:spLocks noGrp="1"/>
          </p:cNvSpPr>
          <p:nvPr>
            <p:ph type="sldNum" sz="quarter" idx="12"/>
          </p:nvPr>
        </p:nvSpPr>
        <p:spPr/>
        <p:txBody>
          <a:bodyPr/>
          <a:lstStyle/>
          <a:p>
            <a:fld id="{F806E08C-02B8-46FC-9BD5-61C73B5F029A}" type="slidenum">
              <a:rPr lang="en-GB" smtClean="0"/>
              <a:t>‹#›</a:t>
            </a:fld>
            <a:endParaRPr lang="en-GB"/>
          </a:p>
        </p:txBody>
      </p:sp>
    </p:spTree>
    <p:extLst>
      <p:ext uri="{BB962C8B-B14F-4D97-AF65-F5344CB8AC3E}">
        <p14:creationId xmlns:p14="http://schemas.microsoft.com/office/powerpoint/2010/main" val="136820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FE40C-F83B-4E81-B5AD-4C0FBA614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356DB5-B232-4F9E-90B8-7EE9DF325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3B2D94-FAD2-4F62-AF0A-2CC6B4ABD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C1178-0E1F-4923-BAB6-8158830A9C61}" type="datetimeFigureOut">
              <a:rPr lang="en-GB" smtClean="0"/>
              <a:t>19/06/2020</a:t>
            </a:fld>
            <a:endParaRPr lang="en-GB"/>
          </a:p>
        </p:txBody>
      </p:sp>
      <p:sp>
        <p:nvSpPr>
          <p:cNvPr id="5" name="Footer Placeholder 4">
            <a:extLst>
              <a:ext uri="{FF2B5EF4-FFF2-40B4-BE49-F238E27FC236}">
                <a16:creationId xmlns:a16="http://schemas.microsoft.com/office/drawing/2014/main" id="{8A9E4141-AC08-4964-96FE-7CF8A227B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1552BB-54B4-4532-8941-33232CD69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E08C-02B8-46FC-9BD5-61C73B5F029A}" type="slidenum">
              <a:rPr lang="en-GB" smtClean="0"/>
              <a:t>‹#›</a:t>
            </a:fld>
            <a:endParaRPr lang="en-GB"/>
          </a:p>
        </p:txBody>
      </p:sp>
    </p:spTree>
    <p:extLst>
      <p:ext uri="{BB962C8B-B14F-4D97-AF65-F5344CB8AC3E}">
        <p14:creationId xmlns:p14="http://schemas.microsoft.com/office/powerpoint/2010/main" val="3292108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10B2-7BD4-44D1-B2F9-260D34790B13}"/>
              </a:ext>
            </a:extLst>
          </p:cNvPr>
          <p:cNvSpPr>
            <a:spLocks noGrp="1"/>
          </p:cNvSpPr>
          <p:nvPr>
            <p:ph type="ctrTitle"/>
          </p:nvPr>
        </p:nvSpPr>
        <p:spPr>
          <a:xfrm>
            <a:off x="1381957" y="1171852"/>
            <a:ext cx="9144000" cy="5454173"/>
          </a:xfrm>
        </p:spPr>
        <p:txBody>
          <a:bodyPr>
            <a:noAutofit/>
          </a:bodyPr>
          <a:lstStyle/>
          <a:p>
            <a:pPr fontAlgn="base"/>
            <a:r>
              <a:rPr lang="en-GB" sz="1600" b="1" dirty="0">
                <a:latin typeface="Comic Sans MS" panose="030F0702030302020204" pitchFamily="66" charset="0"/>
              </a:rPr>
              <a:t>Tuesday 23.6.20</a:t>
            </a:r>
            <a:r>
              <a:rPr lang="en-US" sz="1600" dirty="0">
                <a:latin typeface="Comic Sans MS" panose="030F0702030302020204" pitchFamily="66" charset="0"/>
              </a:rPr>
              <a:t>​</a:t>
            </a:r>
            <a:br>
              <a:rPr lang="en-US" sz="1600" dirty="0">
                <a:latin typeface="Comic Sans MS" panose="030F0702030302020204" pitchFamily="66" charset="0"/>
              </a:rPr>
            </a:br>
            <a:r>
              <a:rPr lang="en-GB" sz="1600" b="1" dirty="0">
                <a:latin typeface="Comic Sans MS" panose="030F0702030302020204" pitchFamily="66" charset="0"/>
              </a:rPr>
              <a:t>WALT:- Writing to Entertain – Descriptions Creating Metaphors and Similes.</a:t>
            </a:r>
            <a:r>
              <a:rPr lang="en-US" sz="1600" dirty="0">
                <a:latin typeface="Comic Sans MS" panose="030F0702030302020204" pitchFamily="66" charset="0"/>
              </a:rPr>
              <a:t>​</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GB" sz="1600" b="1" u="sng" dirty="0">
                <a:latin typeface="Comic Sans MS" panose="030F0702030302020204" pitchFamily="66" charset="0"/>
              </a:rPr>
              <a:t>TASK- </a:t>
            </a:r>
            <a:r>
              <a:rPr lang="en-US" sz="1600" dirty="0">
                <a:latin typeface="Comic Sans MS" panose="030F0702030302020204" pitchFamily="66" charset="0"/>
              </a:rPr>
              <a:t>​</a:t>
            </a:r>
            <a:br>
              <a:rPr lang="en-US" sz="1600" dirty="0">
                <a:latin typeface="Comic Sans MS" panose="030F0702030302020204" pitchFamily="66" charset="0"/>
              </a:rPr>
            </a:br>
            <a:r>
              <a:rPr lang="en-GB" sz="1600" dirty="0">
                <a:latin typeface="Comic Sans MS" panose="030F0702030302020204" pitchFamily="66" charset="0"/>
              </a:rPr>
              <a:t>Today we are going to write Metaphors and Similes to help us to describe our chosen scene from David Wiesner’s book – Flotsam.</a:t>
            </a:r>
            <a:r>
              <a:rPr lang="en-US" sz="1600" dirty="0">
                <a:latin typeface="Comic Sans MS" panose="030F0702030302020204" pitchFamily="66" charset="0"/>
              </a:rPr>
              <a:t>​</a:t>
            </a:r>
            <a:br>
              <a:rPr lang="en-US" sz="1600" dirty="0">
                <a:latin typeface="Comic Sans MS" panose="030F0702030302020204" pitchFamily="66" charset="0"/>
              </a:rPr>
            </a:br>
            <a:r>
              <a:rPr lang="en-GB" sz="1600" dirty="0">
                <a:latin typeface="Comic Sans MS" panose="030F0702030302020204" pitchFamily="66" charset="0"/>
              </a:rPr>
              <a:t>​</a:t>
            </a:r>
            <a:br>
              <a:rPr lang="en-GB" sz="1600" dirty="0">
                <a:latin typeface="Comic Sans MS" panose="030F0702030302020204" pitchFamily="66" charset="0"/>
              </a:rPr>
            </a:br>
            <a:r>
              <a:rPr lang="en-GB" sz="1600" dirty="0">
                <a:latin typeface="Comic Sans MS" panose="030F0702030302020204" pitchFamily="66" charset="0"/>
              </a:rPr>
              <a:t>Metaphors and Similes are ways to describe something by comparing or likening something to something else.</a:t>
            </a:r>
            <a:r>
              <a:rPr lang="en-US" sz="1600" dirty="0">
                <a:latin typeface="Comic Sans MS" panose="030F0702030302020204" pitchFamily="66" charset="0"/>
              </a:rPr>
              <a:t>​</a:t>
            </a:r>
            <a:br>
              <a:rPr lang="en-US" sz="1600" dirty="0">
                <a:latin typeface="Comic Sans MS" panose="030F0702030302020204" pitchFamily="66" charset="0"/>
              </a:rPr>
            </a:br>
            <a:r>
              <a:rPr lang="en-GB" sz="1600" dirty="0">
                <a:latin typeface="Comic Sans MS" panose="030F0702030302020204" pitchFamily="66" charset="0"/>
              </a:rPr>
              <a:t>​</a:t>
            </a:r>
            <a:br>
              <a:rPr lang="en-GB" sz="1600" dirty="0">
                <a:latin typeface="Comic Sans MS" panose="030F0702030302020204" pitchFamily="66" charset="0"/>
              </a:rPr>
            </a:br>
            <a:r>
              <a:rPr lang="en-GB" sz="1600" dirty="0">
                <a:latin typeface="Comic Sans MS" panose="030F0702030302020204" pitchFamily="66" charset="0"/>
              </a:rPr>
              <a:t>A Simile is when we say something </a:t>
            </a:r>
            <a:r>
              <a:rPr lang="en-GB" sz="1600" b="1" dirty="0">
                <a:latin typeface="Comic Sans MS" panose="030F0702030302020204" pitchFamily="66" charset="0"/>
              </a:rPr>
              <a:t>is like </a:t>
            </a:r>
            <a:r>
              <a:rPr lang="en-GB" sz="1600" dirty="0">
                <a:latin typeface="Comic Sans MS" panose="030F0702030302020204" pitchFamily="66" charset="0"/>
              </a:rPr>
              <a:t>something else and a Metaphor is when we say something actually is something that it is not. For Example:- </a:t>
            </a:r>
            <a:r>
              <a:rPr lang="en-US" sz="1600" dirty="0">
                <a:latin typeface="Comic Sans MS" panose="030F0702030302020204" pitchFamily="66" charset="0"/>
              </a:rPr>
              <a:t>​</a:t>
            </a:r>
            <a:br>
              <a:rPr lang="en-US" sz="1600" dirty="0">
                <a:latin typeface="Comic Sans MS" panose="030F0702030302020204" pitchFamily="66" charset="0"/>
              </a:rPr>
            </a:br>
            <a:r>
              <a:rPr lang="en-GB" sz="1600" dirty="0">
                <a:latin typeface="Comic Sans MS" panose="030F0702030302020204" pitchFamily="66" charset="0"/>
              </a:rPr>
              <a:t>​</a:t>
            </a:r>
            <a:br>
              <a:rPr lang="en-GB" sz="1600" dirty="0">
                <a:latin typeface="Comic Sans MS" panose="030F0702030302020204" pitchFamily="66" charset="0"/>
              </a:rPr>
            </a:br>
            <a:r>
              <a:rPr lang="en-GB" sz="1600" b="1" i="1" dirty="0">
                <a:latin typeface="Comic Sans MS" panose="030F0702030302020204" pitchFamily="66" charset="0"/>
              </a:rPr>
              <a:t>From The Adventures of Huckleberry Finn by Mark Twain </a:t>
            </a:r>
            <a:r>
              <a:rPr lang="en-US" sz="1600" dirty="0">
                <a:latin typeface="Comic Sans MS" panose="030F0702030302020204" pitchFamily="66" charset="0"/>
              </a:rPr>
              <a:t>​</a:t>
            </a:r>
            <a:br>
              <a:rPr lang="en-US" sz="1600" dirty="0">
                <a:latin typeface="Comic Sans MS" panose="030F0702030302020204" pitchFamily="66" charset="0"/>
              </a:rPr>
            </a:br>
            <a:r>
              <a:rPr lang="en-GB" sz="1600" i="1" dirty="0">
                <a:latin typeface="Comic Sans MS" panose="030F0702030302020204" pitchFamily="66" charset="0"/>
              </a:rPr>
              <a:t>“He was most fifty, and he looked it. His hair was long and tangled and greasy, and hung down, and you could see his eyes shining through </a:t>
            </a:r>
            <a:r>
              <a:rPr lang="en-GB" sz="1600" b="1" i="1" u="sng" dirty="0">
                <a:latin typeface="Comic Sans MS" panose="030F0702030302020204" pitchFamily="66" charset="0"/>
              </a:rPr>
              <a:t>like he was behind vines. </a:t>
            </a:r>
            <a:r>
              <a:rPr lang="en-GB" sz="1600" i="1" dirty="0">
                <a:latin typeface="Comic Sans MS" panose="030F0702030302020204" pitchFamily="66" charset="0"/>
              </a:rPr>
              <a:t>It was all black, no </a:t>
            </a:r>
            <a:r>
              <a:rPr lang="en-GB" sz="1600" i="1" dirty="0" err="1">
                <a:latin typeface="Comic Sans MS" panose="030F0702030302020204" pitchFamily="66" charset="0"/>
              </a:rPr>
              <a:t>gray</a:t>
            </a:r>
            <a:r>
              <a:rPr lang="en-GB" sz="1600" i="1" dirty="0">
                <a:latin typeface="Comic Sans MS" panose="030F0702030302020204" pitchFamily="66" charset="0"/>
              </a:rPr>
              <a:t>; so was his long, mixed up whiskers. There </a:t>
            </a:r>
            <a:r>
              <a:rPr lang="en-GB" sz="1600" i="1" dirty="0" err="1">
                <a:latin typeface="Comic Sans MS" panose="030F0702030302020204" pitchFamily="66" charset="0"/>
              </a:rPr>
              <a:t>warn’t</a:t>
            </a:r>
            <a:r>
              <a:rPr lang="en-GB" sz="1600" i="1" dirty="0">
                <a:latin typeface="Comic Sans MS" panose="030F0702030302020204" pitchFamily="66" charset="0"/>
              </a:rPr>
              <a:t> no colour in his face, where his face showed; it was white; not like another man’s white, but a white to make a body sick, a white to make a body’s flesh crawl – </a:t>
            </a:r>
            <a:r>
              <a:rPr lang="en-GB" sz="1600" b="1" i="1" u="sng" dirty="0">
                <a:latin typeface="Comic Sans MS" panose="030F0702030302020204" pitchFamily="66" charset="0"/>
              </a:rPr>
              <a:t>a tree-toad white, a </a:t>
            </a:r>
            <a:r>
              <a:rPr lang="en-GB" sz="1600" b="1" i="1" u="sng" dirty="0" err="1">
                <a:latin typeface="Comic Sans MS" panose="030F0702030302020204" pitchFamily="66" charset="0"/>
              </a:rPr>
              <a:t>fishbelly</a:t>
            </a:r>
            <a:r>
              <a:rPr lang="en-GB" sz="1600" b="1" i="1" u="sng" dirty="0">
                <a:latin typeface="Comic Sans MS" panose="030F0702030302020204" pitchFamily="66" charset="0"/>
              </a:rPr>
              <a:t> white</a:t>
            </a:r>
            <a:r>
              <a:rPr lang="en-GB" sz="1600" i="1" dirty="0">
                <a:latin typeface="Comic Sans MS" panose="030F0702030302020204" pitchFamily="66" charset="0"/>
              </a:rPr>
              <a:t>.”</a:t>
            </a:r>
            <a:r>
              <a:rPr lang="en-US" sz="1600" dirty="0">
                <a:latin typeface="Comic Sans MS" panose="030F0702030302020204" pitchFamily="66" charset="0"/>
              </a:rPr>
              <a:t>​</a:t>
            </a:r>
            <a:br>
              <a:rPr lang="en-US" sz="1600" dirty="0">
                <a:latin typeface="Comic Sans MS" panose="030F0702030302020204" pitchFamily="66" charset="0"/>
              </a:rPr>
            </a:br>
            <a:r>
              <a:rPr lang="en-GB" sz="1600" dirty="0">
                <a:latin typeface="Comic Sans MS" panose="030F0702030302020204" pitchFamily="66" charset="0"/>
              </a:rPr>
              <a:t>​</a:t>
            </a:r>
            <a:br>
              <a:rPr lang="en-GB" sz="1600" dirty="0">
                <a:latin typeface="Comic Sans MS" panose="030F0702030302020204" pitchFamily="66" charset="0"/>
              </a:rPr>
            </a:br>
            <a:r>
              <a:rPr lang="en-GB" sz="1600" dirty="0">
                <a:latin typeface="Comic Sans MS" panose="030F0702030302020204" pitchFamily="66" charset="0"/>
              </a:rPr>
              <a:t>Here the Author uses a Simile “Like he was behind Vines” to describe how his eyes look out from behind his hair hanging down –like vines. He also uses two Metaphors – “A tree-toad white, a </a:t>
            </a:r>
            <a:r>
              <a:rPr lang="en-GB" sz="1600" dirty="0" err="1">
                <a:latin typeface="Comic Sans MS" panose="030F0702030302020204" pitchFamily="66" charset="0"/>
              </a:rPr>
              <a:t>fishbelly</a:t>
            </a:r>
            <a:r>
              <a:rPr lang="en-GB" sz="1600" dirty="0">
                <a:latin typeface="Comic Sans MS" panose="030F0702030302020204" pitchFamily="66" charset="0"/>
              </a:rPr>
              <a:t> white” to describe his skin colour.</a:t>
            </a:r>
            <a:r>
              <a:rPr lang="en-US" sz="1600" dirty="0">
                <a:latin typeface="Comic Sans MS" panose="030F0702030302020204" pitchFamily="66" charset="0"/>
              </a:rPr>
              <a:t>​</a:t>
            </a:r>
            <a:br>
              <a:rPr lang="en-US" sz="1600" dirty="0">
                <a:latin typeface="Comic Sans MS" panose="030F0702030302020204" pitchFamily="66" charset="0"/>
              </a:rPr>
            </a:br>
            <a:endParaRPr lang="en-GB" sz="1600" dirty="0">
              <a:latin typeface="Comic Sans MS" panose="030F0702030302020204" pitchFamily="66" charset="0"/>
            </a:endParaRPr>
          </a:p>
        </p:txBody>
      </p:sp>
      <p:pic>
        <p:nvPicPr>
          <p:cNvPr id="4" name="Picture 3">
            <a:extLst>
              <a:ext uri="{FF2B5EF4-FFF2-40B4-BE49-F238E27FC236}">
                <a16:creationId xmlns:a16="http://schemas.microsoft.com/office/drawing/2014/main" id="{148B34C9-CA88-46D1-9713-207B9E71F4F4}"/>
              </a:ext>
            </a:extLst>
          </p:cNvPr>
          <p:cNvPicPr>
            <a:picLocks noChangeAspect="1"/>
          </p:cNvPicPr>
          <p:nvPr/>
        </p:nvPicPr>
        <p:blipFill rotWithShape="1">
          <a:blip r:embed="rId2"/>
          <a:srcRect l="6262" t="6602" r="897" b="82912"/>
          <a:stretch/>
        </p:blipFill>
        <p:spPr>
          <a:xfrm>
            <a:off x="621437" y="301840"/>
            <a:ext cx="11319030" cy="719092"/>
          </a:xfrm>
          <a:prstGeom prst="rect">
            <a:avLst/>
          </a:prstGeom>
        </p:spPr>
      </p:pic>
    </p:spTree>
    <p:extLst>
      <p:ext uri="{BB962C8B-B14F-4D97-AF65-F5344CB8AC3E}">
        <p14:creationId xmlns:p14="http://schemas.microsoft.com/office/powerpoint/2010/main" val="49319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60D73-0076-4018-90B7-C967B27B400C}"/>
              </a:ext>
            </a:extLst>
          </p:cNvPr>
          <p:cNvSpPr>
            <a:spLocks noGrp="1"/>
          </p:cNvSpPr>
          <p:nvPr>
            <p:ph idx="1"/>
          </p:nvPr>
        </p:nvSpPr>
        <p:spPr>
          <a:xfrm>
            <a:off x="678400" y="1232724"/>
            <a:ext cx="11078225" cy="5384900"/>
          </a:xfrm>
        </p:spPr>
        <p:txBody>
          <a:bodyPr>
            <a:noAutofit/>
          </a:bodyPr>
          <a:lstStyle/>
          <a:p>
            <a:pPr marL="0" indent="0" fontAlgn="base">
              <a:buNone/>
            </a:pPr>
            <a:r>
              <a:rPr lang="en-GB" sz="1600" b="1" dirty="0">
                <a:latin typeface="Comic Sans MS" panose="030F0702030302020204" pitchFamily="66" charset="0"/>
              </a:rPr>
              <a:t>Tuesday 2.6.20</a:t>
            </a:r>
            <a:r>
              <a:rPr lang="en-US" sz="1600" dirty="0">
                <a:latin typeface="Comic Sans MS" panose="030F0702030302020204" pitchFamily="66" charset="0"/>
              </a:rPr>
              <a:t>​</a:t>
            </a:r>
          </a:p>
          <a:p>
            <a:pPr marL="0" indent="0" fontAlgn="base">
              <a:buNone/>
            </a:pPr>
            <a:r>
              <a:rPr lang="en-GB" sz="1600" b="1" dirty="0">
                <a:latin typeface="Comic Sans MS" panose="030F0702030302020204" pitchFamily="66" charset="0"/>
              </a:rPr>
              <a:t>WALT:- Writing to Entertain – Descriptions Creating Metaphors and Similes.</a:t>
            </a:r>
            <a:r>
              <a:rPr lang="en-US" sz="1600" dirty="0">
                <a:latin typeface="Comic Sans MS" panose="030F0702030302020204" pitchFamily="66" charset="0"/>
              </a:rPr>
              <a:t>​</a:t>
            </a:r>
          </a:p>
          <a:p>
            <a:pPr marL="0" indent="0" fontAlgn="base">
              <a:buNone/>
            </a:pPr>
            <a:r>
              <a:rPr lang="en-US" sz="1600" b="1" u="sng" dirty="0">
                <a:latin typeface="Comic Sans MS" panose="030F0702030302020204" pitchFamily="66" charset="0"/>
              </a:rPr>
              <a:t>TAS</a:t>
            </a:r>
            <a:r>
              <a:rPr lang="en-GB" sz="1600" b="1" u="sng" dirty="0">
                <a:latin typeface="Comic Sans MS" panose="030F0702030302020204" pitchFamily="66" charset="0"/>
              </a:rPr>
              <a:t>K - </a:t>
            </a:r>
            <a:r>
              <a:rPr lang="en-US" sz="1600" dirty="0">
                <a:latin typeface="Comic Sans MS" panose="030F0702030302020204" pitchFamily="66" charset="0"/>
              </a:rPr>
              <a:t>​</a:t>
            </a:r>
          </a:p>
          <a:p>
            <a:pPr fontAlgn="base"/>
            <a:r>
              <a:rPr lang="en-GB" sz="1600" dirty="0">
                <a:latin typeface="Comic Sans MS" panose="030F0702030302020204" pitchFamily="66" charset="0"/>
              </a:rPr>
              <a:t>The Author – Mark Twain – deliberately chooses unpleasant things to compare the character’s description to – this is because he wants the reader to make associations from their thoughts and feelings about those unpleasant things and apply them to their thoughts about the character. It is deliberate. The author is using Metaphors and similes to make the reader feel negative about the character.</a:t>
            </a:r>
            <a:r>
              <a:rPr lang="en-US" sz="1600" dirty="0">
                <a:latin typeface="Comic Sans MS" panose="030F0702030302020204" pitchFamily="66" charset="0"/>
              </a:rPr>
              <a:t>​</a:t>
            </a:r>
          </a:p>
          <a:p>
            <a:pPr fontAlgn="base"/>
            <a:r>
              <a:rPr lang="en-GB" sz="1600" dirty="0">
                <a:latin typeface="Comic Sans MS" panose="030F0702030302020204" pitchFamily="66" charset="0"/>
              </a:rPr>
              <a:t>We are going to do a similar thing today when we create some metaphors and similes to describe our chosen under water scene from Flotsam.</a:t>
            </a:r>
            <a:r>
              <a:rPr lang="en-US" sz="1600" dirty="0">
                <a:latin typeface="Comic Sans MS" panose="030F0702030302020204" pitchFamily="66" charset="0"/>
              </a:rPr>
              <a:t>​</a:t>
            </a:r>
          </a:p>
          <a:p>
            <a:pPr marL="0" indent="0" fontAlgn="base">
              <a:buNone/>
            </a:pPr>
            <a:endParaRPr lang="en-GB" sz="1600" dirty="0">
              <a:latin typeface="Comic Sans MS" panose="030F0702030302020204" pitchFamily="66" charset="0"/>
            </a:endParaRPr>
          </a:p>
          <a:p>
            <a:pPr fontAlgn="base"/>
            <a:r>
              <a:rPr lang="en-GB" sz="1600" dirty="0">
                <a:latin typeface="Comic Sans MS" panose="030F0702030302020204" pitchFamily="66" charset="0"/>
              </a:rPr>
              <a:t>1). Decide how you want your reader to feel about this scene – is it happy and friendly and positive, or is it sad or scary and negative? </a:t>
            </a:r>
            <a:r>
              <a:rPr lang="en-US" sz="1600" dirty="0">
                <a:latin typeface="Comic Sans MS" panose="030F0702030302020204" pitchFamily="66" charset="0"/>
              </a:rPr>
              <a:t>​</a:t>
            </a:r>
            <a:endParaRPr lang="en-GB" sz="1600" dirty="0">
              <a:latin typeface="Comic Sans MS" panose="030F0702030302020204" pitchFamily="66" charset="0"/>
            </a:endParaRPr>
          </a:p>
          <a:p>
            <a:pPr fontAlgn="base"/>
            <a:r>
              <a:rPr lang="en-GB" sz="1600" dirty="0">
                <a:latin typeface="Comic Sans MS" panose="030F0702030302020204" pitchFamily="66" charset="0"/>
              </a:rPr>
              <a:t>2). When you have decided, use the Metaphor and Simile maker to come up with some Metaphors and Similes for your scene.</a:t>
            </a:r>
            <a:r>
              <a:rPr lang="en-US" sz="1600" dirty="0">
                <a:latin typeface="Comic Sans MS" panose="030F0702030302020204" pitchFamily="66" charset="0"/>
              </a:rPr>
              <a:t>​</a:t>
            </a:r>
            <a:endParaRPr lang="en-GB" sz="1600" dirty="0">
              <a:latin typeface="Comic Sans MS" panose="030F0702030302020204" pitchFamily="66" charset="0"/>
            </a:endParaRPr>
          </a:p>
          <a:p>
            <a:pPr fontAlgn="base"/>
            <a:r>
              <a:rPr lang="en-GB" sz="1600" dirty="0">
                <a:latin typeface="Comic Sans MS" panose="030F0702030302020204" pitchFamily="66" charset="0"/>
              </a:rPr>
              <a:t>3). You can add more if you want to and even combine metaphors and similes into one sentence if you want.</a:t>
            </a:r>
            <a:r>
              <a:rPr lang="en-US" sz="1600" dirty="0">
                <a:latin typeface="Comic Sans MS" panose="030F0702030302020204" pitchFamily="66" charset="0"/>
              </a:rPr>
              <a:t>​</a:t>
            </a:r>
            <a:endParaRPr lang="en-GB" sz="1600" dirty="0">
              <a:latin typeface="Comic Sans MS" panose="030F0702030302020204" pitchFamily="66" charset="0"/>
            </a:endParaRPr>
          </a:p>
          <a:p>
            <a:pPr fontAlgn="base"/>
            <a:r>
              <a:rPr lang="en-GB" sz="1600" i="1" u="sng" dirty="0">
                <a:solidFill>
                  <a:srgbClr val="FF0000"/>
                </a:solidFill>
                <a:latin typeface="Comic Sans MS" panose="030F0702030302020204" pitchFamily="66" charset="0"/>
              </a:rPr>
              <a:t>*Remember – you do not need to print out the metaphor/simile makers, you can just copy them onto paper.</a:t>
            </a:r>
            <a:r>
              <a:rPr lang="en-GB" sz="1600" u="sng" dirty="0">
                <a:solidFill>
                  <a:srgbClr val="FF0000"/>
                </a:solidFill>
                <a:latin typeface="Comic Sans MS" panose="030F0702030302020204" pitchFamily="66" charset="0"/>
              </a:rPr>
              <a:t>​</a:t>
            </a:r>
          </a:p>
          <a:p>
            <a:endParaRPr lang="en-GB" sz="1600" dirty="0">
              <a:latin typeface="Comic Sans MS" panose="030F0702030302020204" pitchFamily="66" charset="0"/>
            </a:endParaRPr>
          </a:p>
        </p:txBody>
      </p:sp>
      <p:pic>
        <p:nvPicPr>
          <p:cNvPr id="4" name="Picture 3">
            <a:extLst>
              <a:ext uri="{FF2B5EF4-FFF2-40B4-BE49-F238E27FC236}">
                <a16:creationId xmlns:a16="http://schemas.microsoft.com/office/drawing/2014/main" id="{52DA69D6-FF86-46D0-A052-B9FF54DA573E}"/>
              </a:ext>
            </a:extLst>
          </p:cNvPr>
          <p:cNvPicPr>
            <a:picLocks noChangeAspect="1"/>
          </p:cNvPicPr>
          <p:nvPr/>
        </p:nvPicPr>
        <p:blipFill>
          <a:blip r:embed="rId2"/>
          <a:stretch>
            <a:fillRect/>
          </a:stretch>
        </p:blipFill>
        <p:spPr>
          <a:xfrm>
            <a:off x="435373" y="240376"/>
            <a:ext cx="11321253" cy="713294"/>
          </a:xfrm>
          <a:prstGeom prst="rect">
            <a:avLst/>
          </a:prstGeom>
        </p:spPr>
      </p:pic>
    </p:spTree>
    <p:extLst>
      <p:ext uri="{BB962C8B-B14F-4D97-AF65-F5344CB8AC3E}">
        <p14:creationId xmlns:p14="http://schemas.microsoft.com/office/powerpoint/2010/main" val="36350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B48C94B-4944-4E1D-9320-74C26A2E4BE6}"/>
              </a:ext>
            </a:extLst>
          </p:cNvPr>
          <p:cNvPicPr>
            <a:picLocks noGrp="1" noChangeAspect="1"/>
          </p:cNvPicPr>
          <p:nvPr>
            <p:ph idx="1"/>
          </p:nvPr>
        </p:nvPicPr>
        <p:blipFill rotWithShape="1">
          <a:blip r:embed="rId2"/>
          <a:srcRect l="6429" t="8029" r="2565" b="4445"/>
          <a:stretch/>
        </p:blipFill>
        <p:spPr>
          <a:xfrm>
            <a:off x="932155" y="656948"/>
            <a:ext cx="10839635" cy="5864065"/>
          </a:xfrm>
          <a:prstGeom prst="rect">
            <a:avLst/>
          </a:prstGeom>
        </p:spPr>
      </p:pic>
    </p:spTree>
    <p:extLst>
      <p:ext uri="{BB962C8B-B14F-4D97-AF65-F5344CB8AC3E}">
        <p14:creationId xmlns:p14="http://schemas.microsoft.com/office/powerpoint/2010/main" val="327006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9FDC6B-ADBA-4CB3-9D42-B1A33ECE2231}"/>
              </a:ext>
            </a:extLst>
          </p:cNvPr>
          <p:cNvPicPr>
            <a:picLocks noGrp="1" noChangeAspect="1"/>
          </p:cNvPicPr>
          <p:nvPr>
            <p:ph idx="1"/>
          </p:nvPr>
        </p:nvPicPr>
        <p:blipFill rotWithShape="1">
          <a:blip r:embed="rId2"/>
          <a:srcRect l="6084" t="7621" r="3598" b="3629"/>
          <a:stretch/>
        </p:blipFill>
        <p:spPr>
          <a:xfrm>
            <a:off x="559294" y="523781"/>
            <a:ext cx="10905718" cy="6027939"/>
          </a:xfrm>
          <a:prstGeom prst="rect">
            <a:avLst/>
          </a:prstGeom>
        </p:spPr>
      </p:pic>
    </p:spTree>
    <p:extLst>
      <p:ext uri="{BB962C8B-B14F-4D97-AF65-F5344CB8AC3E}">
        <p14:creationId xmlns:p14="http://schemas.microsoft.com/office/powerpoint/2010/main" val="159367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FD50FEC-3155-4780-9721-AFB388F408BD}"/>
              </a:ext>
            </a:extLst>
          </p:cNvPr>
          <p:cNvPicPr>
            <a:picLocks noGrp="1" noChangeAspect="1"/>
          </p:cNvPicPr>
          <p:nvPr>
            <p:ph idx="1"/>
          </p:nvPr>
        </p:nvPicPr>
        <p:blipFill rotWithShape="1">
          <a:blip r:embed="rId2"/>
          <a:srcRect l="6084" t="7418" r="2909" b="4853"/>
          <a:stretch/>
        </p:blipFill>
        <p:spPr>
          <a:xfrm>
            <a:off x="594803" y="559292"/>
            <a:ext cx="10969289" cy="5948040"/>
          </a:xfrm>
          <a:prstGeom prst="rect">
            <a:avLst/>
          </a:prstGeom>
        </p:spPr>
      </p:pic>
    </p:spTree>
    <p:extLst>
      <p:ext uri="{BB962C8B-B14F-4D97-AF65-F5344CB8AC3E}">
        <p14:creationId xmlns:p14="http://schemas.microsoft.com/office/powerpoint/2010/main" val="30965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54EAC7-6719-442F-AE42-F2E50BE2869D}"/>
              </a:ext>
            </a:extLst>
          </p:cNvPr>
          <p:cNvPicPr>
            <a:picLocks noGrp="1" noChangeAspect="1"/>
          </p:cNvPicPr>
          <p:nvPr>
            <p:ph idx="1"/>
          </p:nvPr>
        </p:nvPicPr>
        <p:blipFill rotWithShape="1">
          <a:blip r:embed="rId2"/>
          <a:srcRect l="6199" t="8029" r="3484" b="4853"/>
          <a:stretch/>
        </p:blipFill>
        <p:spPr>
          <a:xfrm>
            <a:off x="763478" y="683580"/>
            <a:ext cx="10537795" cy="5717455"/>
          </a:xfrm>
          <a:prstGeom prst="rect">
            <a:avLst/>
          </a:prstGeom>
        </p:spPr>
      </p:pic>
    </p:spTree>
    <p:extLst>
      <p:ext uri="{BB962C8B-B14F-4D97-AF65-F5344CB8AC3E}">
        <p14:creationId xmlns:p14="http://schemas.microsoft.com/office/powerpoint/2010/main" val="2908293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B1A4E6E687704485ED444B1689DDD8" ma:contentTypeVersion="13" ma:contentTypeDescription="Create a new document." ma:contentTypeScope="" ma:versionID="c0e9b9719c9b34661e326cb46da7cff7">
  <xsd:schema xmlns:xsd="http://www.w3.org/2001/XMLSchema" xmlns:xs="http://www.w3.org/2001/XMLSchema" xmlns:p="http://schemas.microsoft.com/office/2006/metadata/properties" xmlns:ns3="9e5c84cd-ed6c-4541-b72c-da8ebf8e4d9f" xmlns:ns4="ffc46f23-2dd0-4e58-ad10-79a1e30097dc" targetNamespace="http://schemas.microsoft.com/office/2006/metadata/properties" ma:root="true" ma:fieldsID="84fc64d585100510475dbf37f3fad293" ns3:_="" ns4:_="">
    <xsd:import namespace="9e5c84cd-ed6c-4541-b72c-da8ebf8e4d9f"/>
    <xsd:import namespace="ffc46f23-2dd0-4e58-ad10-79a1e30097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c84cd-ed6c-4541-b72c-da8ebf8e4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c46f23-2dd0-4e58-ad10-79a1e30097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C5365E-A2A3-466B-AD61-7D779EAC4D80}">
  <ds:schemaRefs>
    <ds:schemaRef ds:uri="http://schemas.microsoft.com/sharepoint/v3/contenttype/forms"/>
  </ds:schemaRefs>
</ds:datastoreItem>
</file>

<file path=customXml/itemProps2.xml><?xml version="1.0" encoding="utf-8"?>
<ds:datastoreItem xmlns:ds="http://schemas.openxmlformats.org/officeDocument/2006/customXml" ds:itemID="{CA1DBA18-7B9F-4EE1-B58F-8AD9E0F179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5c84cd-ed6c-4541-b72c-da8ebf8e4d9f"/>
    <ds:schemaRef ds:uri="ffc46f23-2dd0-4e58-ad10-79a1e3009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B665E8-4BCE-4D11-A66A-AFE14B5A0FF5}">
  <ds:schemaRefs>
    <ds:schemaRef ds:uri="9e5c84cd-ed6c-4541-b72c-da8ebf8e4d9f"/>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fc46f23-2dd0-4e58-ad10-79a1e30097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TotalTime>
  <Words>22</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Tuesday 23.6.20​ WALT:- Writing to Entertain – Descriptions Creating Metaphors and Similes.​  TASK- ​ Today we are going to write Metaphors and Similes to help us to describe our chosen scene from David Wiesner’s book – Flotsam.​ ​ Metaphors and Similes are ways to describe something by comparing or likening something to something else.​ ​ A Simile is when we say something is like something else and a Metaphor is when we say something actually is something that it is not. For Example:- ​ ​ From The Adventures of Huckleberry Finn by Mark Twain ​ “He was most fifty, and he looked it. His hair was long and tangled and greasy, and hung down, and you could see his eyes shining through like he was behind vines. It was all black, no gray; so was his long, mixed up whiskers. There warn’t no colour in his face, where his face showed; it was white; not like another man’s white, but a white to make a body sick, a white to make a body’s flesh crawl – a tree-toad white, a fishbelly white.”​ ​ Here the Author uses a Simile “Like he was behind Vines” to describe how his eyes look out from behind his hair hanging down –like vines. He also uses two Metaphors – “A tree-toad white, a fishbelly white” to describe his skin colour.​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23.6.20​ WALT:- Writing to Entertain – Descriptions Creating Metaphors and Similes.​  TASK- ​ Today we are going to write Metaphors and Similes to help us to describe our chosen scene from David Wiesner’s book – Flotsam.​ ​ Metaphors and Similes are ways to describe something by comparing or likening something to something else.​ ​ A Simile is when we say something is like something else and a Metaphor is when we say something actually is something that it is not. For Example:- ​ ​ From The Adventures of Huckleberry Finn by Mark Twain ​ “He was most fifty, and he looked it. His hair was long and tangled and greasy, and hung down, and you could see his eyes shining through like he was behind vines. It was all black, no gray; so was his long, mixed up whiskers. There warn’t no colour in his face, where his face showed; it was white; not like another man’s white, but a white to make a body sick, a white to make a body’s flesh crawl – a tree-toad white, a fishbelly white.”​ ​ Here the Author uses a Simile “Like he was behind Vines” to describe how his eyes look out from behind his hair hanging down –like vines. He also uses two Metaphors – “A tree-toad white, a fishbelly white” to describe his skin colour.</dc:title>
  <dc:creator>Rebecca Bird</dc:creator>
  <cp:lastModifiedBy>Jayne Swindells</cp:lastModifiedBy>
  <cp:revision>2</cp:revision>
  <dcterms:created xsi:type="dcterms:W3CDTF">2020-06-18T19:21:35Z</dcterms:created>
  <dcterms:modified xsi:type="dcterms:W3CDTF">2020-06-19T11:41:47Z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0x010100B3B1A4E6E687704485ED444B1689DDD8</vt:lpwstr>
  </property>
</Properties>
</file>