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5" r:id="rId2"/>
    <p:sldId id="368" r:id="rId3"/>
    <p:sldId id="350" r:id="rId4"/>
    <p:sldId id="347" r:id="rId5"/>
    <p:sldId id="365" r:id="rId6"/>
    <p:sldId id="324" r:id="rId7"/>
    <p:sldId id="369" r:id="rId8"/>
    <p:sldId id="366" r:id="rId9"/>
    <p:sldId id="353" r:id="rId10"/>
    <p:sldId id="370" r:id="rId11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1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0CECE"/>
    <a:srgbClr val="FF6600"/>
    <a:srgbClr val="FF0066"/>
    <a:srgbClr val="FF0000"/>
    <a:srgbClr val="00FF00"/>
    <a:srgbClr val="D60093"/>
    <a:srgbClr val="0033CC"/>
    <a:srgbClr val="FF33CC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23" autoAdjust="0"/>
    <p:restoredTop sz="94249" autoAdjust="0"/>
  </p:normalViewPr>
  <p:slideViewPr>
    <p:cSldViewPr snapToGrid="0">
      <p:cViewPr varScale="1">
        <p:scale>
          <a:sx n="114" d="100"/>
          <a:sy n="114" d="100"/>
        </p:scale>
        <p:origin x="192" y="456"/>
      </p:cViewPr>
      <p:guideLst>
        <p:guide orient="horz" pos="247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3151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3145069D-0DA1-4F58-8F43-90C43489E8AD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608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220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642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453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513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489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485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015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3908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202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C2E811C-1CF5-4D10-B028-DB478FEA7A68}"/>
              </a:ext>
            </a:extLst>
          </p:cNvPr>
          <p:cNvSpPr txBox="1">
            <a:spLocks/>
          </p:cNvSpPr>
          <p:nvPr/>
        </p:nvSpPr>
        <p:spPr>
          <a:xfrm>
            <a:off x="838199" y="291090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Expanded noun phrases to convey information concisely</a:t>
            </a:r>
            <a:b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0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Joseph Coelho’s Poetry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D9413F-BA85-4BF0-B882-415EE56DA3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797" y="1863801"/>
            <a:ext cx="9398404" cy="4440746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315871B-5EA3-9043-A6F0-7C5A36D5EA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59666" y="53739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602974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Noun Phrases to Convey Information Concisely</a:t>
            </a:r>
          </a:p>
        </p:txBody>
      </p:sp>
      <p:sp>
        <p:nvSpPr>
          <p:cNvPr id="5" name="Rectangle 4"/>
          <p:cNvSpPr/>
          <p:nvPr/>
        </p:nvSpPr>
        <p:spPr>
          <a:xfrm>
            <a:off x="785610" y="1249305"/>
            <a:ext cx="7474424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cat is a cushion.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peech Bubble: Rectangle 9"/>
          <p:cNvSpPr/>
          <p:nvPr/>
        </p:nvSpPr>
        <p:spPr>
          <a:xfrm>
            <a:off x="528866" y="3887000"/>
            <a:ext cx="3993956" cy="1181620"/>
          </a:xfrm>
          <a:prstGeom prst="wedgeRectCallout">
            <a:avLst>
              <a:gd name="adj1" fmla="val -42563"/>
              <a:gd name="adj2" fmla="val 8203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Try combining this information to create an expanded noun phrase.</a:t>
            </a:r>
            <a:endParaRPr lang="en-GB" sz="2400" dirty="0"/>
          </a:p>
        </p:txBody>
      </p:sp>
      <p:sp>
        <p:nvSpPr>
          <p:cNvPr id="8" name="Rectangle: Folded Corner 7"/>
          <p:cNvSpPr/>
          <p:nvPr/>
        </p:nvSpPr>
        <p:spPr>
          <a:xfrm>
            <a:off x="7329036" y="4257658"/>
            <a:ext cx="4162442" cy="2314039"/>
          </a:xfrm>
          <a:prstGeom prst="folded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purrs.</a:t>
            </a:r>
          </a:p>
          <a:p>
            <a:r>
              <a:rPr lang="en-GB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warm.</a:t>
            </a:r>
          </a:p>
          <a:p>
            <a:r>
              <a:rPr lang="en-GB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curls round tightly.</a:t>
            </a:r>
          </a:p>
          <a:p>
            <a:r>
              <a:rPr lang="en-GB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like a spiral.</a:t>
            </a:r>
          </a:p>
          <a:p>
            <a:r>
              <a:rPr lang="en-GB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furry.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5610" y="1998266"/>
            <a:ext cx="9532282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4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cat is a warm purring cushion.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5610" y="2501688"/>
            <a:ext cx="930986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4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cat is a tightly curled, warm purring cushion.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5610" y="3041763"/>
            <a:ext cx="877852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4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cat is a tightly curled, warm purring cushion like a furry spiral.</a:t>
            </a:r>
          </a:p>
        </p:txBody>
      </p:sp>
      <p:pic>
        <p:nvPicPr>
          <p:cNvPr id="4" name="Picture 3" descr="A picture containing cat, sitting, looking, bowl&#10;&#10;Description automatically generated">
            <a:extLst>
              <a:ext uri="{FF2B5EF4-FFF2-40B4-BE49-F238E27FC236}">
                <a16:creationId xmlns:a16="http://schemas.microsoft.com/office/drawing/2014/main" id="{B4F818C0-72F0-411E-88A7-9EA5046A47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9912" y="1480787"/>
            <a:ext cx="1961566" cy="1824263"/>
          </a:xfrm>
          <a:prstGeom prst="rect">
            <a:avLst/>
          </a:prstGeom>
        </p:spPr>
      </p:pic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5AFEF810-DCF3-4B24-B829-70D12E372946}"/>
              </a:ext>
            </a:extLst>
          </p:cNvPr>
          <p:cNvSpPr/>
          <p:nvPr/>
        </p:nvSpPr>
        <p:spPr>
          <a:xfrm>
            <a:off x="3290046" y="4733975"/>
            <a:ext cx="3583471" cy="1181620"/>
          </a:xfrm>
          <a:prstGeom prst="wedgeRectCallout">
            <a:avLst>
              <a:gd name="adj1" fmla="val -42563"/>
              <a:gd name="adj2" fmla="val 8203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The information is concisely combined.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0350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1" grpId="0"/>
      <p:bldP spid="12" grpId="0"/>
      <p:bldP spid="1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6323" y="552865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Making Words Work Harder</a:t>
            </a:r>
          </a:p>
        </p:txBody>
      </p:sp>
      <p:sp>
        <p:nvSpPr>
          <p:cNvPr id="3" name="Rectangle 2"/>
          <p:cNvSpPr/>
          <p:nvPr/>
        </p:nvSpPr>
        <p:spPr>
          <a:xfrm>
            <a:off x="776323" y="1420162"/>
            <a:ext cx="10070431" cy="1341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TT278t00"/>
              </a:rPr>
              <a:t>Poets tend to use </a:t>
            </a:r>
            <a:r>
              <a:rPr lang="en-GB" sz="2400" b="1" dirty="0">
                <a:ea typeface="Times New Roman" panose="02020603050405020304" pitchFamily="18" charset="0"/>
                <a:cs typeface="TT278t00"/>
              </a:rPr>
              <a:t>less words </a:t>
            </a:r>
            <a:r>
              <a:rPr lang="en-GB" sz="2400" dirty="0">
                <a:ea typeface="Times New Roman" panose="02020603050405020304" pitchFamily="18" charset="0"/>
                <a:cs typeface="TT278t00"/>
              </a:rPr>
              <a:t>than writers of prose.</a:t>
            </a:r>
            <a:endParaRPr lang="en-GB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TT278t00"/>
              </a:rPr>
              <a:t>They are often limited by features such as line length, rhythm and form.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TT278t00"/>
              </a:rPr>
              <a:t>Poets use less words so </a:t>
            </a:r>
            <a:r>
              <a:rPr lang="en-GB" sz="2400" b="1" dirty="0">
                <a:ea typeface="Times New Roman" panose="02020603050405020304" pitchFamily="18" charset="0"/>
                <a:cs typeface="TT278t00"/>
              </a:rPr>
              <a:t>their words have to work harder</a:t>
            </a:r>
            <a:r>
              <a:rPr lang="en-GB" sz="2400" dirty="0">
                <a:latin typeface="+mj-lt"/>
                <a:ea typeface="Times New Roman" panose="02020603050405020304" pitchFamily="18" charset="0"/>
                <a:cs typeface="TT278t00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932313" y="2982714"/>
            <a:ext cx="10715736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TT278t00"/>
              </a:rPr>
              <a:t>Instead of writing,</a:t>
            </a:r>
            <a:endParaRPr lang="en-GB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Times New Roman" panose="02020603050405020304" pitchFamily="18" charset="0"/>
                <a:cs typeface="TT278t00"/>
              </a:rPr>
              <a:t>I think that Golden Time is very valuable and each minute is like a precious jewel.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42752C-E52C-45E9-A850-9E25EC39ED5D}"/>
              </a:ext>
            </a:extLst>
          </p:cNvPr>
          <p:cNvSpPr/>
          <p:nvPr/>
        </p:nvSpPr>
        <p:spPr>
          <a:xfrm>
            <a:off x="932313" y="4192949"/>
            <a:ext cx="10715736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TT278t00"/>
              </a:rPr>
              <a:t>A poet might write,</a:t>
            </a:r>
            <a:endParaRPr lang="en-GB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Times New Roman" panose="02020603050405020304" pitchFamily="18" charset="0"/>
                <a:cs typeface="TT278t00"/>
              </a:rPr>
              <a:t>Golden Time - jewelled minutes 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2293381-2396-4172-9A54-1FAA7B2417ED}"/>
              </a:ext>
            </a:extLst>
          </p:cNvPr>
          <p:cNvSpPr/>
          <p:nvPr/>
        </p:nvSpPr>
        <p:spPr>
          <a:xfrm>
            <a:off x="5990619" y="4192950"/>
            <a:ext cx="5203284" cy="1132086"/>
          </a:xfrm>
          <a:prstGeom prst="wedgeRoundRectCallout">
            <a:avLst>
              <a:gd name="adj1" fmla="val 49461"/>
              <a:gd name="adj2" fmla="val 9860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These words are more powerful because the image is condensed into few words.</a:t>
            </a:r>
            <a:endParaRPr lang="en-GB" sz="2000" i="1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close up of a watch&#10;&#10;Description automatically generated">
            <a:extLst>
              <a:ext uri="{FF2B5EF4-FFF2-40B4-BE49-F238E27FC236}">
                <a16:creationId xmlns:a16="http://schemas.microsoft.com/office/drawing/2014/main" id="{69074357-68DD-4DD9-9DE8-3789CF56E3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163" y="417691"/>
            <a:ext cx="2047788" cy="148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2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uiExpand="1" build="p"/>
      <p:bldP spid="8" grpId="0" uiExpand="1" build="p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75FA5C7-9881-4E98-B276-46082A3BF889}"/>
              </a:ext>
            </a:extLst>
          </p:cNvPr>
          <p:cNvSpPr/>
          <p:nvPr/>
        </p:nvSpPr>
        <p:spPr>
          <a:xfrm>
            <a:off x="1079035" y="2038865"/>
            <a:ext cx="2952000" cy="393287"/>
          </a:xfrm>
          <a:prstGeom prst="rect">
            <a:avLst/>
          </a:prstGeom>
          <a:solidFill>
            <a:srgbClr val="D0CECE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785610" y="830492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Nouns and Noun Phrases </a:t>
            </a:r>
            <a:r>
              <a:rPr lang="en-GB" sz="3600" b="1" dirty="0"/>
              <a:t>create Powerful Images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1392" y="1843081"/>
            <a:ext cx="7474424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4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precious, ruby ring was hidden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peech Bubble: Rectangle 9"/>
          <p:cNvSpPr/>
          <p:nvPr/>
        </p:nvSpPr>
        <p:spPr>
          <a:xfrm>
            <a:off x="1091392" y="4142811"/>
            <a:ext cx="7341693" cy="709127"/>
          </a:xfrm>
          <a:prstGeom prst="wedgeRectCallout">
            <a:avLst>
              <a:gd name="adj1" fmla="val -41016"/>
              <a:gd name="adj2" fmla="val 9144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What is the </a:t>
            </a:r>
            <a:r>
              <a:rPr lang="en-GB" sz="2400" u="sng" dirty="0">
                <a:solidFill>
                  <a:srgbClr val="0000FF"/>
                </a:solidFill>
              </a:rPr>
              <a:t>head</a:t>
            </a:r>
            <a:r>
              <a:rPr lang="en-GB" sz="2400" u="sng" dirty="0">
                <a:solidFill>
                  <a:schemeClr val="tx1"/>
                </a:solidFill>
              </a:rPr>
              <a:t> </a:t>
            </a:r>
            <a:r>
              <a:rPr lang="en-GB" sz="2400" u="sng" dirty="0">
                <a:solidFill>
                  <a:srgbClr val="0000FF"/>
                </a:solidFill>
              </a:rPr>
              <a:t>noun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in each noun phrase?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1091392" y="2798411"/>
            <a:ext cx="7474424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4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found a rather unusual gem.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4" r="26421"/>
          <a:stretch/>
        </p:blipFill>
        <p:spPr>
          <a:xfrm>
            <a:off x="9662159" y="1599240"/>
            <a:ext cx="1869726" cy="201112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5466AA-E9ED-47B5-B4A7-00650ED01D53}"/>
              </a:ext>
            </a:extLst>
          </p:cNvPr>
          <p:cNvCxnSpPr/>
          <p:nvPr/>
        </p:nvCxnSpPr>
        <p:spPr>
          <a:xfrm>
            <a:off x="3435857" y="2357379"/>
            <a:ext cx="492369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D7BC4C-14C3-4DD1-9177-55DAEAB00AEC}"/>
              </a:ext>
            </a:extLst>
          </p:cNvPr>
          <p:cNvCxnSpPr/>
          <p:nvPr/>
        </p:nvCxnSpPr>
        <p:spPr>
          <a:xfrm>
            <a:off x="4242079" y="3324728"/>
            <a:ext cx="492369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59FFFAD4-B57C-4B4C-8A91-2F0C65C0D0DD}"/>
              </a:ext>
            </a:extLst>
          </p:cNvPr>
          <p:cNvSpPr/>
          <p:nvPr/>
        </p:nvSpPr>
        <p:spPr>
          <a:xfrm>
            <a:off x="1091392" y="5389217"/>
            <a:ext cx="7341694" cy="709127"/>
          </a:xfrm>
          <a:prstGeom prst="wedgeRectCallout">
            <a:avLst>
              <a:gd name="adj1" fmla="val -41016"/>
              <a:gd name="adj2" fmla="val 9144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Which words make up the </a:t>
            </a:r>
            <a:r>
              <a:rPr lang="en-GB" sz="2400" dirty="0">
                <a:solidFill>
                  <a:srgbClr val="0000FF"/>
                </a:solidFill>
              </a:rPr>
              <a:t>noun phrase</a:t>
            </a:r>
            <a:r>
              <a:rPr lang="en-GB" sz="2400" dirty="0">
                <a:solidFill>
                  <a:schemeClr val="tx1"/>
                </a:solidFill>
              </a:rPr>
              <a:t>?</a:t>
            </a:r>
            <a:endParaRPr lang="en-GB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1DA778-35EC-4D39-8006-37041029E828}"/>
              </a:ext>
            </a:extLst>
          </p:cNvPr>
          <p:cNvSpPr/>
          <p:nvPr/>
        </p:nvSpPr>
        <p:spPr>
          <a:xfrm>
            <a:off x="9124710" y="4142811"/>
            <a:ext cx="2407175" cy="1631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The words in the </a:t>
            </a:r>
            <a:r>
              <a:rPr lang="en-GB" sz="2000" dirty="0">
                <a:solidFill>
                  <a:srgbClr val="0000FF"/>
                </a:solidFill>
              </a:rPr>
              <a:t>noun phrase </a:t>
            </a:r>
            <a:r>
              <a:rPr lang="en-GB" sz="2000" dirty="0"/>
              <a:t>depend on the </a:t>
            </a:r>
            <a:r>
              <a:rPr lang="en-GB" sz="2000" u="sng" dirty="0">
                <a:solidFill>
                  <a:srgbClr val="0000FF"/>
                </a:solidFill>
              </a:rPr>
              <a:t>head</a:t>
            </a:r>
            <a:r>
              <a:rPr lang="en-GB" sz="2000" u="sng" dirty="0"/>
              <a:t> </a:t>
            </a:r>
            <a:r>
              <a:rPr lang="en-GB" sz="2000" u="sng" dirty="0">
                <a:solidFill>
                  <a:srgbClr val="0000FF"/>
                </a:solidFill>
              </a:rPr>
              <a:t>noun</a:t>
            </a:r>
            <a:r>
              <a:rPr lang="en-GB" sz="2000" dirty="0">
                <a:solidFill>
                  <a:srgbClr val="0000FF"/>
                </a:solidFill>
              </a:rPr>
              <a:t> </a:t>
            </a:r>
            <a:r>
              <a:rPr lang="en-GB" sz="2000" dirty="0"/>
              <a:t>and build on its meaning.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B9CA9D-9BEE-4C0A-A6EE-EA10018B3024}"/>
              </a:ext>
            </a:extLst>
          </p:cNvPr>
          <p:cNvSpPr/>
          <p:nvPr/>
        </p:nvSpPr>
        <p:spPr>
          <a:xfrm>
            <a:off x="2108764" y="2969431"/>
            <a:ext cx="2698013" cy="418051"/>
          </a:xfrm>
          <a:prstGeom prst="rect">
            <a:avLst/>
          </a:prstGeom>
          <a:solidFill>
            <a:srgbClr val="D0CECE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9298E94-2C4B-464A-B3D0-55FD46159B8C}"/>
              </a:ext>
            </a:extLst>
          </p:cNvPr>
          <p:cNvSpPr/>
          <p:nvPr/>
        </p:nvSpPr>
        <p:spPr>
          <a:xfrm>
            <a:off x="6508740" y="2038865"/>
            <a:ext cx="2698013" cy="1348617"/>
          </a:xfrm>
          <a:prstGeom prst="wedgeRoundRectCallout">
            <a:avLst>
              <a:gd name="adj1" fmla="val 69875"/>
              <a:gd name="adj2" fmla="val 3524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You can check which words are part of the noun phrase by replacing them with a </a:t>
            </a:r>
            <a:r>
              <a:rPr lang="en-GB" b="1" dirty="0"/>
              <a:t>pronoun</a:t>
            </a:r>
            <a:r>
              <a:rPr lang="en-GB" dirty="0"/>
              <a:t>.</a:t>
            </a:r>
          </a:p>
        </p:txBody>
      </p:sp>
      <p:pic>
        <p:nvPicPr>
          <p:cNvPr id="15" name="Online Media 1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E53645B-6703-D442-A658-E4FC954DF1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9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6323" y="552865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How to build</a:t>
            </a:r>
            <a:r>
              <a:rPr lang="en-GB" sz="3600" dirty="0"/>
              <a:t> </a:t>
            </a:r>
            <a:r>
              <a:rPr lang="en-GB" sz="3600" b="1" dirty="0">
                <a:solidFill>
                  <a:srgbClr val="0000FF"/>
                </a:solidFill>
              </a:rPr>
              <a:t>Noun Phrases</a:t>
            </a:r>
            <a:endParaRPr lang="en-GB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932314" y="1199196"/>
            <a:ext cx="1007043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Times New Roman" panose="02020603050405020304" pitchFamily="18" charset="0"/>
                <a:cs typeface="TT278t00"/>
              </a:rPr>
              <a:t>Add words before the head noun:</a:t>
            </a:r>
            <a:endParaRPr lang="en-GB" sz="2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The </a:t>
            </a:r>
            <a:r>
              <a:rPr lang="en-GB" sz="2400" i="1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rocks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T278t00"/>
              </a:rPr>
              <a:t>surrounded the beach.</a:t>
            </a:r>
            <a:endParaRPr lang="en-GB" sz="2400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The horribly craggy </a:t>
            </a:r>
            <a:r>
              <a:rPr lang="en-GB" sz="2400" i="1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rocks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T278t00"/>
              </a:rPr>
              <a:t>surrounded the beach.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183333" y="1004929"/>
            <a:ext cx="1245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i="1" u="sng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rocks</a:t>
            </a:r>
          </a:p>
        </p:txBody>
      </p:sp>
      <p:sp>
        <p:nvSpPr>
          <p:cNvPr id="5" name="Rectangle 4"/>
          <p:cNvSpPr/>
          <p:nvPr/>
        </p:nvSpPr>
        <p:spPr>
          <a:xfrm>
            <a:off x="932313" y="2982714"/>
            <a:ext cx="10715736" cy="1341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Times New Roman" panose="02020603050405020304" pitchFamily="18" charset="0"/>
                <a:cs typeface="TT278t00"/>
              </a:rPr>
              <a:t>Add words after the noun:</a:t>
            </a:r>
            <a:endParaRPr lang="en-GB" sz="2400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The </a:t>
            </a:r>
            <a:r>
              <a:rPr lang="en-GB" sz="2400" i="1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rocks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, with sharp points and deep grooves,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T278t00"/>
              </a:rPr>
              <a:t>surrounded the beach.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The </a:t>
            </a:r>
            <a:r>
              <a:rPr lang="en-GB" sz="2400" i="1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rocks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, like ancient sleeping trolls,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T278t00"/>
              </a:rPr>
              <a:t>surrounded the beach.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2313" y="4823132"/>
            <a:ext cx="10880746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Times New Roman" panose="02020603050405020304" pitchFamily="18" charset="0"/>
                <a:cs typeface="TT278t00"/>
              </a:rPr>
              <a:t>Or you can do both at once: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The horribly craggy </a:t>
            </a:r>
            <a:r>
              <a:rPr lang="en-GB" sz="2400" i="1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rocks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, with a sharp points and deep grooves,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T278t00"/>
              </a:rPr>
              <a:t>surrounded the beach. </a:t>
            </a:r>
          </a:p>
        </p:txBody>
      </p:sp>
      <p:pic>
        <p:nvPicPr>
          <p:cNvPr id="7" name="Picture 6" descr="A boat that is sitting on a rock near the ocean&#10;&#10;Description automatically generated">
            <a:extLst>
              <a:ext uri="{FF2B5EF4-FFF2-40B4-BE49-F238E27FC236}">
                <a16:creationId xmlns:a16="http://schemas.microsoft.com/office/drawing/2014/main" id="{62023991-FBAF-4349-A6FE-2DA975B3C2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309" y="1592805"/>
            <a:ext cx="2881313" cy="161925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16FABD4-6310-CE4D-946B-74CC3A07FE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76933" y="57399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5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32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  <p:bldP spid="5" grpId="0" uiExpand="1" build="p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2313" y="552865"/>
            <a:ext cx="10417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How to build</a:t>
            </a:r>
            <a:r>
              <a:rPr lang="en-GB" sz="3600" dirty="0"/>
              <a:t> </a:t>
            </a:r>
            <a:r>
              <a:rPr lang="en-GB" sz="3600" b="1" dirty="0">
                <a:solidFill>
                  <a:srgbClr val="0000FF"/>
                </a:solidFill>
              </a:rPr>
              <a:t>Expanded</a:t>
            </a:r>
            <a:r>
              <a:rPr lang="en-GB" sz="3600" dirty="0"/>
              <a:t> </a:t>
            </a:r>
            <a:r>
              <a:rPr lang="en-GB" sz="3600" b="1" dirty="0">
                <a:solidFill>
                  <a:srgbClr val="0000FF"/>
                </a:solidFill>
              </a:rPr>
              <a:t>Noun Phrases</a:t>
            </a:r>
            <a:endParaRPr lang="en-GB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932314" y="1199196"/>
            <a:ext cx="7719317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TT278t00"/>
              </a:rPr>
              <a:t>Different types of words, phrases and clauses can all be used in an expanded noun phrase.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14021" y="2967335"/>
            <a:ext cx="1435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i="1" u="sng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weeds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E48C4-AA82-48AD-9F8B-8028182552DC}"/>
              </a:ext>
            </a:extLst>
          </p:cNvPr>
          <p:cNvSpPr/>
          <p:nvPr/>
        </p:nvSpPr>
        <p:spPr>
          <a:xfrm>
            <a:off x="2642104" y="2963171"/>
            <a:ext cx="5972019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The rather tangled slimy </a:t>
            </a:r>
            <a:r>
              <a:rPr lang="en-GB" sz="2400" i="1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weeds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T278t00"/>
              </a:rPr>
              <a:t>tickled my toes</a:t>
            </a:r>
            <a:r>
              <a:rPr lang="en-GB" sz="2400" i="1" dirty="0">
                <a:ea typeface="Times New Roman" panose="02020603050405020304" pitchFamily="18" charset="0"/>
                <a:cs typeface="TT278t00"/>
              </a:rPr>
              <a:t>.</a:t>
            </a:r>
            <a:endParaRPr lang="en-GB" sz="2400" i="1" u="sng" dirty="0">
              <a:solidFill>
                <a:srgbClr val="0000FF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CFD43E-2A94-444E-A6F5-B9ADB81FFEBF}"/>
              </a:ext>
            </a:extLst>
          </p:cNvPr>
          <p:cNvGrpSpPr/>
          <p:nvPr/>
        </p:nvGrpSpPr>
        <p:grpSpPr>
          <a:xfrm>
            <a:off x="1738663" y="2439215"/>
            <a:ext cx="1239253" cy="595080"/>
            <a:chOff x="1627203" y="2341798"/>
            <a:chExt cx="1239253" cy="59508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B78216-BA4F-4B38-BCBE-76CF86EA926B}"/>
                </a:ext>
              </a:extLst>
            </p:cNvPr>
            <p:cNvSpPr txBox="1"/>
            <p:nvPr/>
          </p:nvSpPr>
          <p:spPr>
            <a:xfrm>
              <a:off x="1627203" y="2341798"/>
              <a:ext cx="123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determiner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DA6D1DD-8609-435C-B806-4957378019EC}"/>
                </a:ext>
              </a:extLst>
            </p:cNvPr>
            <p:cNvCxnSpPr>
              <a:cxnSpLocks/>
            </p:cNvCxnSpPr>
            <p:nvPr/>
          </p:nvCxnSpPr>
          <p:spPr>
            <a:xfrm>
              <a:off x="2380649" y="2653217"/>
              <a:ext cx="416559" cy="2836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6B8D5B-C8A2-4788-9FB9-0E9A0B25D2E3}"/>
              </a:ext>
            </a:extLst>
          </p:cNvPr>
          <p:cNvGrpSpPr/>
          <p:nvPr/>
        </p:nvGrpSpPr>
        <p:grpSpPr>
          <a:xfrm>
            <a:off x="4238854" y="2254549"/>
            <a:ext cx="1239253" cy="784631"/>
            <a:chOff x="4238854" y="2254549"/>
            <a:chExt cx="1239253" cy="78463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08743E2-392D-4A77-BB83-F56481F64F48}"/>
                </a:ext>
              </a:extLst>
            </p:cNvPr>
            <p:cNvGrpSpPr/>
            <p:nvPr/>
          </p:nvGrpSpPr>
          <p:grpSpPr>
            <a:xfrm>
              <a:off x="4238854" y="2254549"/>
              <a:ext cx="1239253" cy="784631"/>
              <a:chOff x="1074085" y="2429046"/>
              <a:chExt cx="1239253" cy="784631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235C8B7-561B-48D8-A948-73F854A1EC51}"/>
                  </a:ext>
                </a:extLst>
              </p:cNvPr>
              <p:cNvSpPr txBox="1"/>
              <p:nvPr/>
            </p:nvSpPr>
            <p:spPr>
              <a:xfrm>
                <a:off x="1074085" y="2429046"/>
                <a:ext cx="12392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00B050"/>
                    </a:solidFill>
                  </a:rPr>
                  <a:t>adjectives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2998906-B49B-49BF-9352-713674B2B2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13514" y="2768333"/>
                <a:ext cx="203068" cy="44534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76B1786-01A6-4B30-81A6-FE799E45CD8A}"/>
                </a:ext>
              </a:extLst>
            </p:cNvPr>
            <p:cNvCxnSpPr>
              <a:cxnSpLocks/>
            </p:cNvCxnSpPr>
            <p:nvPr/>
          </p:nvCxnSpPr>
          <p:spPr>
            <a:xfrm>
              <a:off x="4928689" y="2623881"/>
              <a:ext cx="252504" cy="41529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89F230E-72AE-477C-A5BF-B2140C1B5E7C}"/>
              </a:ext>
            </a:extLst>
          </p:cNvPr>
          <p:cNvGrpSpPr/>
          <p:nvPr/>
        </p:nvGrpSpPr>
        <p:grpSpPr>
          <a:xfrm>
            <a:off x="2852263" y="2221428"/>
            <a:ext cx="1239253" cy="812867"/>
            <a:chOff x="1627203" y="2341798"/>
            <a:chExt cx="1239253" cy="81286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E25F442-D44C-4DAD-8942-CD505E492125}"/>
                </a:ext>
              </a:extLst>
            </p:cNvPr>
            <p:cNvSpPr txBox="1"/>
            <p:nvPr/>
          </p:nvSpPr>
          <p:spPr>
            <a:xfrm>
              <a:off x="1627203" y="2341798"/>
              <a:ext cx="123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7030A0"/>
                  </a:solidFill>
                </a:rPr>
                <a:t>adverb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F529461-F9A9-4243-8C4C-36F39D82AB6A}"/>
                </a:ext>
              </a:extLst>
            </p:cNvPr>
            <p:cNvCxnSpPr>
              <a:cxnSpLocks/>
            </p:cNvCxnSpPr>
            <p:nvPr/>
          </p:nvCxnSpPr>
          <p:spPr>
            <a:xfrm>
              <a:off x="2150857" y="2653217"/>
              <a:ext cx="242536" cy="50144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6C5B9E78-BB2C-4C08-BDE8-D07E6DFB84C8}"/>
              </a:ext>
            </a:extLst>
          </p:cNvPr>
          <p:cNvSpPr/>
          <p:nvPr/>
        </p:nvSpPr>
        <p:spPr>
          <a:xfrm>
            <a:off x="1779407" y="3881416"/>
            <a:ext cx="9240543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The </a:t>
            </a:r>
            <a:r>
              <a:rPr lang="en-GB" sz="2400" i="1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weeds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 like an underwater forest swaying in the waves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T278t00"/>
              </a:rPr>
              <a:t>tickled my toes.</a:t>
            </a:r>
            <a:endParaRPr lang="en-GB" sz="2400" i="1" u="sng" dirty="0">
              <a:solidFill>
                <a:srgbClr val="0000FF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C36DD5-DCED-4604-9A5F-1C3965A27F64}"/>
              </a:ext>
            </a:extLst>
          </p:cNvPr>
          <p:cNvGrpSpPr/>
          <p:nvPr/>
        </p:nvGrpSpPr>
        <p:grpSpPr>
          <a:xfrm>
            <a:off x="3147193" y="4313816"/>
            <a:ext cx="5688000" cy="563205"/>
            <a:chOff x="3125940" y="4274906"/>
            <a:chExt cx="5687998" cy="542760"/>
          </a:xfrm>
        </p:grpSpPr>
        <p:sp>
          <p:nvSpPr>
            <p:cNvPr id="21" name="Left Brace 20">
              <a:extLst>
                <a:ext uri="{FF2B5EF4-FFF2-40B4-BE49-F238E27FC236}">
                  <a16:creationId xmlns:a16="http://schemas.microsoft.com/office/drawing/2014/main" id="{96D5420C-9CAC-4232-8EC3-C1FECB6F17B4}"/>
                </a:ext>
              </a:extLst>
            </p:cNvPr>
            <p:cNvSpPr/>
            <p:nvPr/>
          </p:nvSpPr>
          <p:spPr>
            <a:xfrm rot="16200000">
              <a:off x="5917899" y="1482947"/>
              <a:ext cx="104079" cy="5687998"/>
            </a:xfrm>
            <a:prstGeom prst="leftBrac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546B459-B1CE-48B5-B1DA-47811037765B}"/>
                </a:ext>
              </a:extLst>
            </p:cNvPr>
            <p:cNvSpPr txBox="1"/>
            <p:nvPr/>
          </p:nvSpPr>
          <p:spPr>
            <a:xfrm>
              <a:off x="4907435" y="4448334"/>
              <a:ext cx="2278819" cy="3693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Prepositional phrase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04409E1A-6BEA-4607-9BFD-D6180F41E7DF}"/>
              </a:ext>
            </a:extLst>
          </p:cNvPr>
          <p:cNvSpPr/>
          <p:nvPr/>
        </p:nvSpPr>
        <p:spPr>
          <a:xfrm>
            <a:off x="1229092" y="5042103"/>
            <a:ext cx="9348457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The </a:t>
            </a:r>
            <a:r>
              <a:rPr lang="en-GB" sz="2400" i="1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weeds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, which were creating dark shadows in the water,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T278t00"/>
              </a:rPr>
              <a:t>tickled my toes.</a:t>
            </a:r>
            <a:endParaRPr lang="en-GB" sz="2400" i="1" u="sng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C7D7CD-F916-41D0-AE9F-612D2C52063E}"/>
              </a:ext>
            </a:extLst>
          </p:cNvPr>
          <p:cNvGrpSpPr/>
          <p:nvPr/>
        </p:nvGrpSpPr>
        <p:grpSpPr>
          <a:xfrm>
            <a:off x="2719962" y="5486736"/>
            <a:ext cx="5688000" cy="593384"/>
            <a:chOff x="3125937" y="5358038"/>
            <a:chExt cx="5688000" cy="593384"/>
          </a:xfrm>
        </p:grpSpPr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2F929EEF-C433-42FF-81E2-D508E6D54BF4}"/>
                </a:ext>
              </a:extLst>
            </p:cNvPr>
            <p:cNvSpPr/>
            <p:nvPr/>
          </p:nvSpPr>
          <p:spPr>
            <a:xfrm rot="16200000">
              <a:off x="5879937" y="2604038"/>
              <a:ext cx="180000" cy="5688000"/>
            </a:xfrm>
            <a:prstGeom prst="leftBrac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311981E-3139-4CA9-AD4C-4B2D9085D0A9}"/>
                </a:ext>
              </a:extLst>
            </p:cNvPr>
            <p:cNvSpPr txBox="1"/>
            <p:nvPr/>
          </p:nvSpPr>
          <p:spPr>
            <a:xfrm>
              <a:off x="4830527" y="5582090"/>
              <a:ext cx="2278819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Relative clause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7B5155F-5BDB-496E-85F6-2A19BFB7AD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2873" y="726118"/>
            <a:ext cx="3124254" cy="208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9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30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eft Brace 17">
            <a:extLst>
              <a:ext uri="{FF2B5EF4-FFF2-40B4-BE49-F238E27FC236}">
                <a16:creationId xmlns:a16="http://schemas.microsoft.com/office/drawing/2014/main" id="{DD85C94F-B67A-42B3-9A50-F0A83CEE312F}"/>
              </a:ext>
            </a:extLst>
          </p:cNvPr>
          <p:cNvSpPr/>
          <p:nvPr/>
        </p:nvSpPr>
        <p:spPr>
          <a:xfrm rot="5400000">
            <a:off x="8939625" y="1185701"/>
            <a:ext cx="196064" cy="2828661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FCD2DE-B842-47A3-96FF-F05FFD21A2E1}"/>
              </a:ext>
            </a:extLst>
          </p:cNvPr>
          <p:cNvSpPr txBox="1"/>
          <p:nvPr/>
        </p:nvSpPr>
        <p:spPr>
          <a:xfrm>
            <a:off x="8257508" y="2026213"/>
            <a:ext cx="152345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noun phrase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F10D1F-686C-4777-AC06-A49C19258FD3}"/>
              </a:ext>
            </a:extLst>
          </p:cNvPr>
          <p:cNvSpPr txBox="1"/>
          <p:nvPr/>
        </p:nvSpPr>
        <p:spPr>
          <a:xfrm>
            <a:off x="790465" y="610196"/>
            <a:ext cx="10605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Expanded Noun Phrases </a:t>
            </a:r>
          </a:p>
          <a:p>
            <a:pPr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You can develop an </a:t>
            </a:r>
            <a:r>
              <a:rPr lang="en-GB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expanded noun phrase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by adding a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0000FF"/>
                  </a:solidFill>
                </a:uFill>
                <a:ea typeface="Times New Roman" panose="02020603050405020304" pitchFamily="18" charset="0"/>
                <a:cs typeface="Arial" panose="020B0604020202020204" pitchFamily="34" charset="0"/>
              </a:rPr>
              <a:t>prepositional phrase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E753F3-B91A-4EEA-A566-60EBC9FB878F}"/>
              </a:ext>
            </a:extLst>
          </p:cNvPr>
          <p:cNvSpPr txBox="1"/>
          <p:nvPr/>
        </p:nvSpPr>
        <p:spPr>
          <a:xfrm>
            <a:off x="834074" y="1662358"/>
            <a:ext cx="555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a diamond </a:t>
            </a:r>
            <a:r>
              <a:rPr lang="en-GB" sz="2400" b="1" i="1" dirty="0">
                <a:latin typeface="+mj-lt"/>
              </a:rPr>
              <a:t>clock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690E44-F7CC-42A5-8368-452085C914A7}"/>
              </a:ext>
            </a:extLst>
          </p:cNvPr>
          <p:cNvSpPr txBox="1"/>
          <p:nvPr/>
        </p:nvSpPr>
        <p:spPr>
          <a:xfrm>
            <a:off x="6268064" y="5002150"/>
            <a:ext cx="526946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Prepositions</a:t>
            </a:r>
          </a:p>
          <a:p>
            <a:pPr algn="ctr"/>
            <a:r>
              <a:rPr lang="en-GB" sz="2400" dirty="0"/>
              <a:t>with, of, b</a:t>
            </a:r>
            <a:r>
              <a:rPr lang="en-GB" sz="2400" dirty="0">
                <a:effectLst/>
              </a:rPr>
              <a:t>y, from, </a:t>
            </a:r>
            <a:r>
              <a:rPr lang="en-GB" sz="2400" dirty="0"/>
              <a:t>o</a:t>
            </a:r>
            <a:r>
              <a:rPr lang="en-GB" sz="2400" dirty="0">
                <a:effectLst/>
              </a:rPr>
              <a:t>n, under, below, between, inside, next to, over, by, 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8A9BD0-142B-4197-8ADE-F000CB3C10C0}"/>
              </a:ext>
            </a:extLst>
          </p:cNvPr>
          <p:cNvSpPr txBox="1"/>
          <p:nvPr/>
        </p:nvSpPr>
        <p:spPr>
          <a:xfrm>
            <a:off x="834073" y="4048043"/>
            <a:ext cx="3858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0000FF"/>
                  </a:solidFill>
                </a:uFill>
                <a:ea typeface="Times New Roman" panose="02020603050405020304" pitchFamily="18" charset="0"/>
                <a:cs typeface="Arial" panose="020B0604020202020204" pitchFamily="34" charset="0"/>
              </a:rPr>
              <a:t>prepositional phrase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modifies the </a:t>
            </a:r>
            <a:r>
              <a:rPr lang="en-GB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8202B6-B3D4-4B2C-8362-76438A471B2E}"/>
              </a:ext>
            </a:extLst>
          </p:cNvPr>
          <p:cNvSpPr txBox="1"/>
          <p:nvPr/>
        </p:nvSpPr>
        <p:spPr>
          <a:xfrm>
            <a:off x="834074" y="2201752"/>
            <a:ext cx="555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a diamond </a:t>
            </a:r>
            <a:r>
              <a:rPr lang="en-GB" sz="2400" b="1" i="1" dirty="0">
                <a:latin typeface="+mj-lt"/>
              </a:rPr>
              <a:t>clock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</a:t>
            </a: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my imagination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2144B0-37D0-4565-877C-13E4B1A3FE93}"/>
              </a:ext>
            </a:extLst>
          </p:cNvPr>
          <p:cNvSpPr txBox="1"/>
          <p:nvPr/>
        </p:nvSpPr>
        <p:spPr>
          <a:xfrm>
            <a:off x="834073" y="2741146"/>
            <a:ext cx="6421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a diamond </a:t>
            </a:r>
            <a:r>
              <a:rPr lang="en-GB" sz="2400" b="1" i="1" dirty="0">
                <a:latin typeface="+mj-lt"/>
              </a:rPr>
              <a:t>clock </a:t>
            </a:r>
            <a:r>
              <a:rPr lang="en-GB" sz="2400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with</a:t>
            </a: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gleaming hands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E1D875-2A1D-4EBA-A2B9-150A7D788C7F}"/>
              </a:ext>
            </a:extLst>
          </p:cNvPr>
          <p:cNvSpPr txBox="1"/>
          <p:nvPr/>
        </p:nvSpPr>
        <p:spPr>
          <a:xfrm>
            <a:off x="834073" y="3338205"/>
            <a:ext cx="6421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a diamond </a:t>
            </a:r>
            <a:r>
              <a:rPr lang="en-GB" sz="2400" b="1" i="1" dirty="0">
                <a:latin typeface="+mj-lt"/>
              </a:rPr>
              <a:t>clock </a:t>
            </a:r>
            <a:r>
              <a:rPr lang="en-GB" sz="2400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from</a:t>
            </a: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my dreams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843E34-5AD1-45AB-A64C-B32D61A6ADDB}"/>
              </a:ext>
            </a:extLst>
          </p:cNvPr>
          <p:cNvSpPr txBox="1"/>
          <p:nvPr/>
        </p:nvSpPr>
        <p:spPr>
          <a:xfrm>
            <a:off x="834073" y="5105343"/>
            <a:ext cx="4814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and expands the image of the noun.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7D0591-CAC6-4233-8AE2-89E11E8422F3}"/>
              </a:ext>
            </a:extLst>
          </p:cNvPr>
          <p:cNvSpPr txBox="1"/>
          <p:nvPr/>
        </p:nvSpPr>
        <p:spPr>
          <a:xfrm>
            <a:off x="7255155" y="2565740"/>
            <a:ext cx="3617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a diamond </a:t>
            </a:r>
            <a:r>
              <a:rPr lang="en-GB" sz="2400" i="1" u="sng" dirty="0">
                <a:latin typeface="+mj-lt"/>
              </a:rPr>
              <a:t>clock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DF1940A-096B-4AFE-8A93-0A9FF4CB6EEB}"/>
              </a:ext>
            </a:extLst>
          </p:cNvPr>
          <p:cNvSpPr/>
          <p:nvPr/>
        </p:nvSpPr>
        <p:spPr>
          <a:xfrm>
            <a:off x="8697751" y="3324192"/>
            <a:ext cx="2698013" cy="1348617"/>
          </a:xfrm>
          <a:prstGeom prst="wedgeRoundRectCallout">
            <a:avLst>
              <a:gd name="adj1" fmla="val 69875"/>
              <a:gd name="adj2" fmla="val 3524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Try adding your own prepositional phrase.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4056F5C-E610-5E42-8E13-1ADAC6AB95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42354" y="16692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8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19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16" grpId="0"/>
      <p:bldP spid="21" grpId="0" animBg="1"/>
      <p:bldP spid="25" grpId="0"/>
      <p:bldP spid="17" grpId="0" uiExpand="1" build="p"/>
      <p:bldP spid="20" grpId="0" uiExpand="1" build="p"/>
      <p:bldP spid="26" grpId="0" uiExpand="1" build="p"/>
      <p:bldP spid="27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eft Brace 17">
            <a:extLst>
              <a:ext uri="{FF2B5EF4-FFF2-40B4-BE49-F238E27FC236}">
                <a16:creationId xmlns:a16="http://schemas.microsoft.com/office/drawing/2014/main" id="{DD85C94F-B67A-42B3-9A50-F0A83CEE312F}"/>
              </a:ext>
            </a:extLst>
          </p:cNvPr>
          <p:cNvSpPr/>
          <p:nvPr/>
        </p:nvSpPr>
        <p:spPr>
          <a:xfrm rot="5400000">
            <a:off x="8939625" y="1185701"/>
            <a:ext cx="196064" cy="2828661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FCD2DE-B842-47A3-96FF-F05FFD21A2E1}"/>
              </a:ext>
            </a:extLst>
          </p:cNvPr>
          <p:cNvSpPr txBox="1"/>
          <p:nvPr/>
        </p:nvSpPr>
        <p:spPr>
          <a:xfrm>
            <a:off x="8257508" y="2026213"/>
            <a:ext cx="152345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noun phrase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F10D1F-686C-4777-AC06-A49C19258FD3}"/>
              </a:ext>
            </a:extLst>
          </p:cNvPr>
          <p:cNvSpPr txBox="1"/>
          <p:nvPr/>
        </p:nvSpPr>
        <p:spPr>
          <a:xfrm>
            <a:off x="790465" y="610196"/>
            <a:ext cx="10605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Expanded Noun Phrases </a:t>
            </a:r>
          </a:p>
          <a:p>
            <a:pPr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You can develop an </a:t>
            </a:r>
            <a:r>
              <a:rPr lang="en-GB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expanded noun phrase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by adding a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ea typeface="Times New Roman" panose="02020603050405020304" pitchFamily="18" charset="0"/>
                <a:cs typeface="Arial" panose="020B0604020202020204" pitchFamily="34" charset="0"/>
              </a:rPr>
              <a:t>relative clause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E753F3-B91A-4EEA-A566-60EBC9FB878F}"/>
              </a:ext>
            </a:extLst>
          </p:cNvPr>
          <p:cNvSpPr txBox="1"/>
          <p:nvPr/>
        </p:nvSpPr>
        <p:spPr>
          <a:xfrm>
            <a:off x="834074" y="1662358"/>
            <a:ext cx="555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a diamond </a:t>
            </a:r>
            <a:r>
              <a:rPr lang="en-GB" sz="2400" b="1" i="1" dirty="0">
                <a:latin typeface="+mj-lt"/>
              </a:rPr>
              <a:t>clock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8A9BD0-142B-4197-8ADE-F000CB3C10C0}"/>
              </a:ext>
            </a:extLst>
          </p:cNvPr>
          <p:cNvSpPr txBox="1"/>
          <p:nvPr/>
        </p:nvSpPr>
        <p:spPr>
          <a:xfrm>
            <a:off x="834073" y="4048043"/>
            <a:ext cx="3858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ea typeface="Times New Roman" panose="02020603050405020304" pitchFamily="18" charset="0"/>
                <a:cs typeface="Arial" panose="020B0604020202020204" pitchFamily="34" charset="0"/>
              </a:rPr>
              <a:t>relative clause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modifies the </a:t>
            </a:r>
            <a:r>
              <a:rPr lang="en-GB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8202B6-B3D4-4B2C-8362-76438A471B2E}"/>
              </a:ext>
            </a:extLst>
          </p:cNvPr>
          <p:cNvSpPr txBox="1"/>
          <p:nvPr/>
        </p:nvSpPr>
        <p:spPr>
          <a:xfrm>
            <a:off x="834074" y="2201752"/>
            <a:ext cx="555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a diamond </a:t>
            </a:r>
            <a:r>
              <a:rPr lang="en-GB" sz="2400" b="1" i="1" dirty="0">
                <a:latin typeface="+mj-lt"/>
              </a:rPr>
              <a:t>clock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u="sng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that</a:t>
            </a:r>
            <a:r>
              <a:rPr lang="en-GB" sz="2400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counts each minute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2144B0-37D0-4565-877C-13E4B1A3FE93}"/>
              </a:ext>
            </a:extLst>
          </p:cNvPr>
          <p:cNvSpPr txBox="1"/>
          <p:nvPr/>
        </p:nvSpPr>
        <p:spPr>
          <a:xfrm>
            <a:off x="834073" y="2741146"/>
            <a:ext cx="6421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a diamond </a:t>
            </a:r>
            <a:r>
              <a:rPr lang="en-GB" sz="2400" b="1" i="1" dirty="0">
                <a:latin typeface="+mj-lt"/>
              </a:rPr>
              <a:t>clock </a:t>
            </a:r>
            <a:r>
              <a:rPr lang="en-GB" sz="2400" i="1" u="sng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which</a:t>
            </a:r>
            <a:r>
              <a:rPr lang="en-GB" sz="2400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lives in my head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E1D875-2A1D-4EBA-A2B9-150A7D788C7F}"/>
              </a:ext>
            </a:extLst>
          </p:cNvPr>
          <p:cNvSpPr txBox="1"/>
          <p:nvPr/>
        </p:nvSpPr>
        <p:spPr>
          <a:xfrm>
            <a:off x="834073" y="3338205"/>
            <a:ext cx="642108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a diamond </a:t>
            </a:r>
            <a:r>
              <a:rPr lang="en-GB" sz="2400" b="1" i="1" dirty="0">
                <a:latin typeface="+mj-lt"/>
              </a:rPr>
              <a:t>clock </a:t>
            </a:r>
            <a:r>
              <a:rPr lang="en-GB" sz="2400" i="1" u="sng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whose</a:t>
            </a:r>
            <a:r>
              <a:rPr lang="en-GB" sz="2400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numbers are magical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843E34-5AD1-45AB-A64C-B32D61A6ADDB}"/>
              </a:ext>
            </a:extLst>
          </p:cNvPr>
          <p:cNvSpPr txBox="1"/>
          <p:nvPr/>
        </p:nvSpPr>
        <p:spPr>
          <a:xfrm>
            <a:off x="834073" y="5105343"/>
            <a:ext cx="4814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and expands the image of the noun.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7D0591-CAC6-4233-8AE2-89E11E8422F3}"/>
              </a:ext>
            </a:extLst>
          </p:cNvPr>
          <p:cNvSpPr txBox="1"/>
          <p:nvPr/>
        </p:nvSpPr>
        <p:spPr>
          <a:xfrm>
            <a:off x="7255155" y="2565740"/>
            <a:ext cx="3617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a diamond </a:t>
            </a:r>
            <a:r>
              <a:rPr lang="en-GB" sz="2400" i="1" u="sng" dirty="0">
                <a:latin typeface="+mj-lt"/>
              </a:rPr>
              <a:t>clock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C0288A-720C-4D08-ADD8-FEA3FEFFB2E3}"/>
              </a:ext>
            </a:extLst>
          </p:cNvPr>
          <p:cNvSpPr txBox="1"/>
          <p:nvPr/>
        </p:nvSpPr>
        <p:spPr>
          <a:xfrm>
            <a:off x="6335511" y="5047475"/>
            <a:ext cx="5457109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Relative Pronouns (&amp; Relative Adverbs)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 who,  which, when, whose, that</a:t>
            </a:r>
          </a:p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(where, when)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349A6A18-2706-4C0C-889E-C5E880B92F9F}"/>
              </a:ext>
            </a:extLst>
          </p:cNvPr>
          <p:cNvSpPr/>
          <p:nvPr/>
        </p:nvSpPr>
        <p:spPr>
          <a:xfrm>
            <a:off x="8697751" y="3324192"/>
            <a:ext cx="2698013" cy="1348617"/>
          </a:xfrm>
          <a:prstGeom prst="wedgeRoundRectCallout">
            <a:avLst>
              <a:gd name="adj1" fmla="val 69875"/>
              <a:gd name="adj2" fmla="val 3524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Try adding your own relative clause.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670376C-9E7D-3E45-BA49-2C0B942CAB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42355" y="19217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3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73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16" grpId="0"/>
      <p:bldP spid="25" grpId="0"/>
      <p:bldP spid="17" grpId="0" uiExpand="1" build="p"/>
      <p:bldP spid="20" grpId="0" uiExpand="1" build="p"/>
      <p:bldP spid="26" grpId="0" uiExpand="1" build="p" animBg="1"/>
      <p:bldP spid="27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7F5009-42B3-4B55-A24C-1A53F1DAA64F}"/>
              </a:ext>
            </a:extLst>
          </p:cNvPr>
          <p:cNvSpPr/>
          <p:nvPr/>
        </p:nvSpPr>
        <p:spPr>
          <a:xfrm>
            <a:off x="932313" y="1635883"/>
            <a:ext cx="10417564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  <a:ea typeface="Times New Roman" panose="02020603050405020304" pitchFamily="18" charset="0"/>
                <a:cs typeface="TT278t00"/>
              </a:rPr>
              <a:t>Spiders have legs like my grandmother’s knitting needles 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Times New Roman" panose="02020603050405020304" pitchFamily="18" charset="0"/>
                <a:cs typeface="TT278t00"/>
              </a:rPr>
              <a:t>The body is a beautiful black pearl that hangs from silk.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Times New Roman" panose="02020603050405020304" pitchFamily="18" charset="0"/>
                <a:cs typeface="TT278t00"/>
              </a:rPr>
              <a:t>A web is an inescapable maze of torn net curtains.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263F39-8ADD-4103-B521-5C57301B950E}"/>
              </a:ext>
            </a:extLst>
          </p:cNvPr>
          <p:cNvSpPr/>
          <p:nvPr/>
        </p:nvSpPr>
        <p:spPr>
          <a:xfrm>
            <a:off x="2456073" y="2318606"/>
            <a:ext cx="5191752" cy="418051"/>
          </a:xfrm>
          <a:prstGeom prst="rect">
            <a:avLst/>
          </a:prstGeom>
          <a:solidFill>
            <a:srgbClr val="D0CECE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1426FE-348B-4028-81DD-B73BCF627966}"/>
              </a:ext>
            </a:extLst>
          </p:cNvPr>
          <p:cNvCxnSpPr/>
          <p:nvPr/>
        </p:nvCxnSpPr>
        <p:spPr>
          <a:xfrm>
            <a:off x="2603149" y="2152381"/>
            <a:ext cx="50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5AF5A5-C4BB-4C31-A7E3-4C6769DDB60A}"/>
              </a:ext>
            </a:extLst>
          </p:cNvPr>
          <p:cNvCxnSpPr/>
          <p:nvPr/>
        </p:nvCxnSpPr>
        <p:spPr>
          <a:xfrm>
            <a:off x="4460279" y="2736657"/>
            <a:ext cx="68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5A4FCC-2789-48AB-8C61-A5ED29A1E08B}"/>
              </a:ext>
            </a:extLst>
          </p:cNvPr>
          <p:cNvCxnSpPr/>
          <p:nvPr/>
        </p:nvCxnSpPr>
        <p:spPr>
          <a:xfrm>
            <a:off x="3976962" y="3237146"/>
            <a:ext cx="64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B90C812-F701-4F9C-B894-0542808A19E6}"/>
              </a:ext>
            </a:extLst>
          </p:cNvPr>
          <p:cNvSpPr/>
          <p:nvPr/>
        </p:nvSpPr>
        <p:spPr>
          <a:xfrm>
            <a:off x="2125352" y="2875574"/>
            <a:ext cx="4880929" cy="418051"/>
          </a:xfrm>
          <a:prstGeom prst="rect">
            <a:avLst/>
          </a:prstGeom>
          <a:solidFill>
            <a:srgbClr val="D0CECE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6FBE551-8819-4063-963B-AB9CC25C7F37}"/>
              </a:ext>
            </a:extLst>
          </p:cNvPr>
          <p:cNvSpPr/>
          <p:nvPr/>
        </p:nvSpPr>
        <p:spPr>
          <a:xfrm>
            <a:off x="2102752" y="2825148"/>
            <a:ext cx="4926128" cy="5189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chemeClr val="tx1"/>
                </a:solidFill>
                <a:latin typeface="+mj-lt"/>
              </a:rPr>
              <a:t>them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AD4D1AD-A876-410F-B5B4-C9BFA05F5F09}"/>
              </a:ext>
            </a:extLst>
          </p:cNvPr>
          <p:cNvSpPr/>
          <p:nvPr/>
        </p:nvSpPr>
        <p:spPr>
          <a:xfrm>
            <a:off x="2456073" y="2254246"/>
            <a:ext cx="5191752" cy="5189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chemeClr val="tx1"/>
                </a:solidFill>
                <a:latin typeface="+mj-lt"/>
              </a:rPr>
              <a:t>it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1D5C02-7B4D-491E-B9FA-6C03B5CEBA73}"/>
              </a:ext>
            </a:extLst>
          </p:cNvPr>
          <p:cNvSpPr/>
          <p:nvPr/>
        </p:nvSpPr>
        <p:spPr>
          <a:xfrm>
            <a:off x="2603147" y="1746733"/>
            <a:ext cx="5292819" cy="418051"/>
          </a:xfrm>
          <a:prstGeom prst="rect">
            <a:avLst/>
          </a:prstGeom>
          <a:solidFill>
            <a:srgbClr val="D0CECE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02BF713-D13B-4FCD-B713-B4B70E5ECF06}"/>
              </a:ext>
            </a:extLst>
          </p:cNvPr>
          <p:cNvSpPr/>
          <p:nvPr/>
        </p:nvSpPr>
        <p:spPr>
          <a:xfrm>
            <a:off x="2603148" y="1711215"/>
            <a:ext cx="5292819" cy="5189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chemeClr val="tx1"/>
                </a:solidFill>
                <a:latin typeface="+mj-lt"/>
              </a:rPr>
              <a:t>them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32313" y="552865"/>
            <a:ext cx="10417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Spotting </a:t>
            </a:r>
            <a:r>
              <a:rPr lang="en-GB" sz="3600" b="1" dirty="0">
                <a:solidFill>
                  <a:srgbClr val="0000FF"/>
                </a:solidFill>
              </a:rPr>
              <a:t>Expanded</a:t>
            </a:r>
            <a:r>
              <a:rPr lang="en-GB" sz="3600" dirty="0"/>
              <a:t> </a:t>
            </a:r>
            <a:r>
              <a:rPr lang="en-GB" sz="3600" b="1" dirty="0">
                <a:solidFill>
                  <a:srgbClr val="0000FF"/>
                </a:solidFill>
              </a:rPr>
              <a:t>Noun Phrases</a:t>
            </a:r>
            <a:endParaRPr lang="en-GB" sz="3600" b="1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0445BF2-37A5-4A3E-8DE8-CA486064028C}"/>
              </a:ext>
            </a:extLst>
          </p:cNvPr>
          <p:cNvSpPr/>
          <p:nvPr/>
        </p:nvSpPr>
        <p:spPr>
          <a:xfrm>
            <a:off x="6565693" y="3644402"/>
            <a:ext cx="5203284" cy="1577715"/>
          </a:xfrm>
          <a:prstGeom prst="wedgeRoundRectCallout">
            <a:avLst>
              <a:gd name="adj1" fmla="val 49461"/>
              <a:gd name="adj2" fmla="val 9860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Identify the </a:t>
            </a:r>
            <a:r>
              <a:rPr lang="en-GB" sz="2000" u="sng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head nouns</a:t>
            </a:r>
            <a:r>
              <a:rPr lang="en-GB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GB" sz="2000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other words make up the noun phrase</a:t>
            </a:r>
            <a:r>
              <a:rPr lang="en-GB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Hint: Can you replace them with a pronoun?</a:t>
            </a:r>
          </a:p>
        </p:txBody>
      </p:sp>
      <p:sp>
        <p:nvSpPr>
          <p:cNvPr id="12" name="Rounded Rectangular Callout 2">
            <a:extLst>
              <a:ext uri="{FF2B5EF4-FFF2-40B4-BE49-F238E27FC236}">
                <a16:creationId xmlns:a16="http://schemas.microsoft.com/office/drawing/2014/main" id="{8AF4B414-46C1-4C64-9681-CF1A1C7557D3}"/>
              </a:ext>
            </a:extLst>
          </p:cNvPr>
          <p:cNvSpPr/>
          <p:nvPr/>
        </p:nvSpPr>
        <p:spPr>
          <a:xfrm>
            <a:off x="370739" y="6071996"/>
            <a:ext cx="1342724" cy="466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ANSWERS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68CC6DEF-9CBB-44EB-B0A2-6C61BFE65BC4}"/>
              </a:ext>
            </a:extLst>
          </p:cNvPr>
          <p:cNvSpPr/>
          <p:nvPr/>
        </p:nvSpPr>
        <p:spPr>
          <a:xfrm>
            <a:off x="1042101" y="3644402"/>
            <a:ext cx="5203284" cy="1577715"/>
          </a:xfrm>
          <a:prstGeom prst="wedgeRoundRectCallout">
            <a:avLst>
              <a:gd name="adj1" fmla="val 49461"/>
              <a:gd name="adj2" fmla="val 9860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test</a:t>
            </a:r>
            <a:r>
              <a:rPr lang="en-GB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Which pronoun could replace each noun phrase? Does the sentence still work?</a:t>
            </a:r>
            <a:endParaRPr lang="en-GB" sz="2000" i="1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9AC4277-8966-0A48-9BED-71BB9E1308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70197" y="9618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0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 animBg="1"/>
      <p:bldP spid="22" grpId="0" animBg="1"/>
      <p:bldP spid="19" grpId="0" animBg="1"/>
      <p:bldP spid="19" grpId="1" animBg="1"/>
      <p:bldP spid="15" grpId="0" animBg="1"/>
      <p:bldP spid="15" grpId="1" animBg="1"/>
      <p:bldP spid="20" grpId="0" animBg="1"/>
      <p:bldP spid="14" grpId="0" animBg="1"/>
      <p:bldP spid="14" grpId="1" animBg="1"/>
      <p:bldP spid="4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602974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Noun Phrases to Convey Information Concisely</a:t>
            </a:r>
          </a:p>
        </p:txBody>
      </p:sp>
      <p:sp>
        <p:nvSpPr>
          <p:cNvPr id="5" name="Rectangle 4"/>
          <p:cNvSpPr/>
          <p:nvPr/>
        </p:nvSpPr>
        <p:spPr>
          <a:xfrm>
            <a:off x="785610" y="1249305"/>
            <a:ext cx="7474424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held onto the </a:t>
            </a:r>
            <a:r>
              <a:rPr lang="en-GB" sz="24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peech Bubble: Rectangle 9"/>
          <p:cNvSpPr/>
          <p:nvPr/>
        </p:nvSpPr>
        <p:spPr>
          <a:xfrm>
            <a:off x="785610" y="3821042"/>
            <a:ext cx="3993956" cy="1181620"/>
          </a:xfrm>
          <a:prstGeom prst="wedgeRectCallout">
            <a:avLst>
              <a:gd name="adj1" fmla="val -42563"/>
              <a:gd name="adj2" fmla="val 8203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What do we know about the </a:t>
            </a:r>
            <a:r>
              <a:rPr lang="en-GB" sz="2400" dirty="0">
                <a:solidFill>
                  <a:srgbClr val="0000FF"/>
                </a:solidFill>
              </a:rPr>
              <a:t>fin</a:t>
            </a:r>
            <a:r>
              <a:rPr lang="en-GB" sz="2400" dirty="0">
                <a:solidFill>
                  <a:schemeClr val="tx1"/>
                </a:solidFill>
              </a:rPr>
              <a:t>?</a:t>
            </a:r>
            <a:endParaRPr lang="en-GB" sz="2400" dirty="0"/>
          </a:p>
        </p:txBody>
      </p:sp>
      <p:sp>
        <p:nvSpPr>
          <p:cNvPr id="8" name="Rectangle: Folded Corner 7"/>
          <p:cNvSpPr/>
          <p:nvPr/>
        </p:nvSpPr>
        <p:spPr>
          <a:xfrm>
            <a:off x="7329036" y="4257658"/>
            <a:ext cx="4162442" cy="2314039"/>
          </a:xfrm>
          <a:prstGeom prst="folded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one of a number of fins.</a:t>
            </a:r>
          </a:p>
          <a:p>
            <a:r>
              <a:rPr lang="en-GB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scarred.</a:t>
            </a:r>
          </a:p>
          <a:p>
            <a:r>
              <a:rPr lang="en-GB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firm.</a:t>
            </a:r>
          </a:p>
          <a:p>
            <a:r>
              <a:rPr lang="en-GB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belongs to a whale-shark.</a:t>
            </a:r>
          </a:p>
          <a:p>
            <a:r>
              <a:rPr lang="en-GB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shark is breaching.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5610" y="1998266"/>
            <a:ext cx="7474424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4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held onto a scarred fin.</a:t>
            </a:r>
            <a:endParaRPr lang="en-GB" i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5610" y="2501688"/>
            <a:ext cx="7474424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4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held onto a scarred, firm fin.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5610" y="3085137"/>
            <a:ext cx="877852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4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held onto a scarred, firm fin of a breaching whale-shark.</a:t>
            </a:r>
          </a:p>
        </p:txBody>
      </p:sp>
      <p:sp>
        <p:nvSpPr>
          <p:cNvPr id="14" name="Speech Bubble: Rectangle 13"/>
          <p:cNvSpPr/>
          <p:nvPr/>
        </p:nvSpPr>
        <p:spPr>
          <a:xfrm>
            <a:off x="3033869" y="4823866"/>
            <a:ext cx="3993956" cy="1431159"/>
          </a:xfrm>
          <a:prstGeom prst="wedgeRectCallout">
            <a:avLst>
              <a:gd name="adj1" fmla="val -41016"/>
              <a:gd name="adj2" fmla="val 7763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There is a lot of information contained in this expanded noun phrase.</a:t>
            </a:r>
            <a:endParaRPr lang="en-GB" sz="2400" dirty="0"/>
          </a:p>
        </p:txBody>
      </p:sp>
      <p:pic>
        <p:nvPicPr>
          <p:cNvPr id="6" name="Picture 5" descr="A bird swimming in water&#10;&#10;Description automatically generated">
            <a:extLst>
              <a:ext uri="{FF2B5EF4-FFF2-40B4-BE49-F238E27FC236}">
                <a16:creationId xmlns:a16="http://schemas.microsoft.com/office/drawing/2014/main" id="{7537B171-2419-44EA-B82E-5914E72B89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398" y="1486397"/>
            <a:ext cx="2926080" cy="195072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F77907A-F8F9-CA43-B14F-46FCC0FA9A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13081" y="14177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7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  <p:bldP spid="8" grpId="0" animBg="1"/>
      <p:bldP spid="11" grpId="0"/>
      <p:bldP spid="12" grpId="0"/>
      <p:bldP spid="13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14711</TotalTime>
  <Words>776</Words>
  <Application>Microsoft Macintosh PowerPoint</Application>
  <PresentationFormat>Widescreen</PresentationFormat>
  <Paragraphs>113</Paragraphs>
  <Slides>10</Slides>
  <Notes>10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Microsoft Office User</cp:lastModifiedBy>
  <cp:revision>728</cp:revision>
  <cp:lastPrinted>2018-05-09T10:54:19Z</cp:lastPrinted>
  <dcterms:created xsi:type="dcterms:W3CDTF">2013-08-23T07:43:20Z</dcterms:created>
  <dcterms:modified xsi:type="dcterms:W3CDTF">2020-03-28T15:25:22Z</dcterms:modified>
</cp:coreProperties>
</file>