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Default Extension="m4a" ContentType="audio/mp4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9"/>
  </p:notesMasterIdLst>
  <p:sldIdLst>
    <p:sldId id="256" r:id="rId2"/>
    <p:sldId id="353" r:id="rId3"/>
    <p:sldId id="312" r:id="rId4"/>
    <p:sldId id="315" r:id="rId5"/>
    <p:sldId id="327" r:id="rId6"/>
    <p:sldId id="330" r:id="rId7"/>
    <p:sldId id="3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  <a:srgbClr val="F6DFF7"/>
    <a:srgbClr val="EFC1EB"/>
    <a:srgbClr val="F7EDFA"/>
    <a:srgbClr val="D3BDFF"/>
    <a:srgbClr val="C4A7FF"/>
    <a:srgbClr val="FFDC97"/>
    <a:srgbClr val="FFCC66"/>
    <a:srgbClr val="9966FF"/>
    <a:srgbClr val="FFE38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2790" autoAdjust="0"/>
    <p:restoredTop sz="94286" autoAdjust="0"/>
  </p:normalViewPr>
  <p:slideViewPr>
    <p:cSldViewPr snapToGrid="0">
      <p:cViewPr varScale="1">
        <p:scale>
          <a:sx n="112" d="100"/>
          <a:sy n="112" d="100"/>
        </p:scale>
        <p:origin x="-104" y="-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429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84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76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8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749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pPr/>
              <a:t>5/15/20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rht.org.uk/hamil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11" y="2493095"/>
            <a:ext cx="9468463" cy="93590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Cohesive Devices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80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849" y="564059"/>
            <a:ext cx="105735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rgbClr val="0000FF"/>
                </a:solidFill>
              </a:rPr>
              <a:t>Cohesive devices </a:t>
            </a:r>
          </a:p>
          <a:p>
            <a:pPr algn="ctr"/>
            <a:endParaRPr lang="en-GB" sz="1200" dirty="0">
              <a:solidFill>
                <a:srgbClr val="0000FF"/>
              </a:solidFill>
            </a:endParaRPr>
          </a:p>
          <a:p>
            <a:pPr algn="ctr"/>
            <a:r>
              <a:rPr lang="en-GB" sz="2600" dirty="0">
                <a:solidFill>
                  <a:srgbClr val="0000FF"/>
                </a:solidFill>
              </a:rPr>
              <a:t>Cohesive devices </a:t>
            </a:r>
            <a:r>
              <a:rPr lang="en-GB" sz="2600" dirty="0"/>
              <a:t>are like road signs. </a:t>
            </a:r>
          </a:p>
          <a:p>
            <a:pPr algn="ctr"/>
            <a:r>
              <a:rPr lang="en-GB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430" y="419989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E62326-17AA-7A47-A651-92F5D7EADF12}"/>
              </a:ext>
            </a:extLst>
          </p:cNvPr>
          <p:cNvSpPr/>
          <p:nvPr/>
        </p:nvSpPr>
        <p:spPr>
          <a:xfrm>
            <a:off x="1066800" y="2847604"/>
            <a:ext cx="1005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are used to create cohesion </a:t>
            </a:r>
            <a:r>
              <a:rPr lang="en-GB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paragraphs </a:t>
            </a:r>
            <a:r>
              <a:rPr lang="en-GB" sz="2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some are used to create cohesion </a:t>
            </a:r>
            <a:r>
              <a:rPr lang="en-GB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paragraphs</a:t>
            </a:r>
            <a:r>
              <a:rPr lang="en-GB" sz="2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4A760B-10F4-F84A-A5E4-0B825F4CF65D}"/>
              </a:ext>
            </a:extLst>
          </p:cNvPr>
          <p:cNvSpPr/>
          <p:nvPr/>
        </p:nvSpPr>
        <p:spPr>
          <a:xfrm>
            <a:off x="998596" y="1863100"/>
            <a:ext cx="1005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They keep the text </a:t>
            </a:r>
            <a:r>
              <a:rPr lang="en-GB" sz="2600" b="1" dirty="0"/>
              <a:t>running smoothly</a:t>
            </a:r>
            <a:r>
              <a:rPr lang="en-GB" sz="2600" dirty="0"/>
              <a:t>, making it clear </a:t>
            </a:r>
            <a:r>
              <a:rPr lang="en-GB" sz="2600" b="1" dirty="0"/>
              <a:t>which direction </a:t>
            </a:r>
            <a:r>
              <a:rPr lang="en-GB" sz="2600" dirty="0"/>
              <a:t>to follow and how different parts are </a:t>
            </a:r>
            <a:r>
              <a:rPr lang="en-GB" sz="2600" b="1" dirty="0"/>
              <a:t>linked</a:t>
            </a:r>
            <a:r>
              <a:rPr lang="en-GB" sz="2600" dirty="0"/>
              <a:t>. </a:t>
            </a:r>
            <a:endParaRPr lang="en-US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936AA4-476C-DF40-953D-30F6A4880FD4}"/>
              </a:ext>
            </a:extLst>
          </p:cNvPr>
          <p:cNvSpPr/>
          <p:nvPr/>
        </p:nvSpPr>
        <p:spPr>
          <a:xfrm>
            <a:off x="6322123" y="4258645"/>
            <a:ext cx="39052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Determiners and Pronouns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A9FD3F-5BE2-E244-AD34-8CA1954BD839}"/>
              </a:ext>
            </a:extLst>
          </p:cNvPr>
          <p:cNvSpPr/>
          <p:nvPr/>
        </p:nvSpPr>
        <p:spPr>
          <a:xfrm>
            <a:off x="1243176" y="4049986"/>
            <a:ext cx="20681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Conjunctions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DFD17C-18E1-FA43-8B4F-5082467763F5}"/>
              </a:ext>
            </a:extLst>
          </p:cNvPr>
          <p:cNvSpPr/>
          <p:nvPr/>
        </p:nvSpPr>
        <p:spPr>
          <a:xfrm>
            <a:off x="3102655" y="4829693"/>
            <a:ext cx="11176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Ellipsis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B231B2-8019-F745-9E48-381B4DE8D27E}"/>
              </a:ext>
            </a:extLst>
          </p:cNvPr>
          <p:cNvSpPr/>
          <p:nvPr/>
        </p:nvSpPr>
        <p:spPr>
          <a:xfrm>
            <a:off x="4220269" y="3965211"/>
            <a:ext cx="16483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Adverbials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427694-5998-484E-B93B-F21BA1E6476A}"/>
              </a:ext>
            </a:extLst>
          </p:cNvPr>
          <p:cNvSpPr/>
          <p:nvPr/>
        </p:nvSpPr>
        <p:spPr>
          <a:xfrm>
            <a:off x="6136233" y="5112488"/>
            <a:ext cx="16346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Repetition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C2A387-C4F6-A846-8AC3-BE49F2FE688A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7209" y="51124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9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7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Cohesive devices – </a:t>
            </a:r>
            <a:r>
              <a:rPr lang="en-GB" sz="3600" b="1" dirty="0">
                <a:solidFill>
                  <a:srgbClr val="7030A0"/>
                </a:solidFill>
              </a:rPr>
              <a:t>Conjunctions</a:t>
            </a:r>
            <a:r>
              <a:rPr lang="en-GB" sz="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8921" y="1175516"/>
            <a:ext cx="10255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000FF"/>
                </a:solidFill>
              </a:rPr>
              <a:t>Conjunctions</a:t>
            </a:r>
            <a:r>
              <a:rPr lang="en-GB" sz="2400" dirty="0"/>
              <a:t> can be used as </a:t>
            </a:r>
            <a:r>
              <a:rPr lang="en-GB" sz="2400" b="1" dirty="0"/>
              <a:t>cohesive devices</a:t>
            </a:r>
            <a:r>
              <a:rPr lang="en-GB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Conjunctions</a:t>
            </a:r>
            <a:r>
              <a:rPr lang="en-GB" sz="2400" dirty="0"/>
              <a:t> link </a:t>
            </a:r>
            <a:r>
              <a:rPr lang="en-GB" sz="2400" b="1" dirty="0"/>
              <a:t>clauses</a:t>
            </a:r>
            <a:r>
              <a:rPr lang="en-GB" sz="2400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The </a:t>
            </a:r>
            <a:r>
              <a:rPr lang="en-GB" sz="2400" b="1" dirty="0"/>
              <a:t>links</a:t>
            </a:r>
            <a:r>
              <a:rPr lang="en-GB" sz="2400" dirty="0"/>
              <a:t> create </a:t>
            </a:r>
            <a:r>
              <a:rPr lang="en-GB" sz="2400" b="1" dirty="0"/>
              <a:t>cohesion</a:t>
            </a:r>
            <a:r>
              <a:rPr lang="en-GB" sz="2400" dirty="0"/>
              <a:t> by joining </a:t>
            </a:r>
            <a:r>
              <a:rPr lang="en-GB" sz="2400" b="1" dirty="0"/>
              <a:t>clauses</a:t>
            </a:r>
            <a:r>
              <a:rPr lang="en-GB" sz="2400" dirty="0"/>
              <a:t> and explaining how they are joined.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Conjunctions</a:t>
            </a:r>
            <a:r>
              <a:rPr lang="en-GB" sz="2400" dirty="0"/>
              <a:t> can give </a:t>
            </a:r>
            <a:r>
              <a:rPr lang="en-GB" sz="2400" b="1" dirty="0"/>
              <a:t>meaning</a:t>
            </a:r>
            <a:r>
              <a:rPr lang="en-GB" sz="2400" dirty="0"/>
              <a:t> to the links, to do with…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667" y="3588258"/>
            <a:ext cx="1117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9164" y="3592546"/>
            <a:ext cx="1117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1661" y="3588258"/>
            <a:ext cx="1117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cause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4158" y="3588258"/>
            <a:ext cx="158430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condition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3363" y="3588258"/>
            <a:ext cx="14405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contrast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6667" y="4462790"/>
            <a:ext cx="1117600" cy="59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16667" y="4111478"/>
            <a:ext cx="111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2946" y="4111478"/>
            <a:ext cx="13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wherever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8558" y="4111478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for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9063" y="4111478"/>
            <a:ext cx="11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if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unless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even if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45482" y="4111478"/>
            <a:ext cx="144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although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though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whereas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5C64470-A0F6-0941-9B50-28F7B9681DB6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1166" y="840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6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5" grpId="0" animBg="1"/>
      <p:bldP spid="9" grpId="0" animBg="1"/>
      <p:bldP spid="10" grpId="0" animBg="1"/>
      <p:bldP spid="11" grpId="0" animBg="1"/>
      <p:bldP spid="12" grpId="0" animBg="1"/>
      <p:bldP spid="8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166" y="61491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Cohesive devices – Conjunctions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15965" y="2525920"/>
            <a:ext cx="10122555" cy="1384995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Whereas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typical school may have 30 children in Year 6 to choose from, Green Vale must select its team from across KS2 in order to have enough players. 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2700998" y="1530740"/>
            <a:ext cx="6752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With </a:t>
            </a:r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>
                <a:solidFill>
                  <a:prstClr val="black"/>
                </a:solidFill>
              </a:rPr>
              <a:t>, a text has more </a:t>
            </a:r>
            <a:r>
              <a:rPr lang="en-GB" sz="2800" dirty="0">
                <a:solidFill>
                  <a:srgbClr val="0000FF"/>
                </a:solidFill>
              </a:rPr>
              <a:t>cohesion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65599" y="3951987"/>
            <a:ext cx="10260801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b="1" dirty="0">
                <a:solidFill>
                  <a:prstClr val="black"/>
                </a:solidFill>
              </a:rPr>
              <a:t>conjunction</a:t>
            </a:r>
            <a:r>
              <a:rPr lang="en-GB" sz="2400" dirty="0">
                <a:solidFill>
                  <a:prstClr val="black"/>
                </a:solidFill>
              </a:rPr>
              <a:t> creates </a:t>
            </a:r>
            <a:r>
              <a:rPr lang="en-GB" sz="2400" b="1" dirty="0">
                <a:solidFill>
                  <a:prstClr val="black"/>
                </a:solidFill>
              </a:rPr>
              <a:t>cohesion</a:t>
            </a:r>
            <a:r>
              <a:rPr lang="en-GB" sz="2400" dirty="0">
                <a:solidFill>
                  <a:prstClr val="black"/>
                </a:solidFill>
              </a:rPr>
              <a:t> by making one sentence. It shows that the first (subordinate) clause gives additional meaning to the second (main) clause.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4198307-957B-5D46-99C1-6C22B0855997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25720" y="8548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00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0463" y="495629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Cohesive devices - </a:t>
            </a:r>
            <a:r>
              <a:rPr lang="en-GB" sz="4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Adverbials</a:t>
            </a:r>
            <a:endParaRPr lang="en-GB" sz="36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MT"/>
              </a:rPr>
              <a:t>An </a:t>
            </a:r>
            <a:r>
              <a:rPr lang="en-GB" sz="2800" dirty="0">
                <a:solidFill>
                  <a:srgbClr val="0000FF"/>
                </a:solidFill>
                <a:latin typeface="ArialMT"/>
              </a:rPr>
              <a:t>adverbial</a:t>
            </a:r>
            <a:r>
              <a:rPr lang="en-GB" sz="2800" dirty="0">
                <a:solidFill>
                  <a:srgbClr val="000000"/>
                </a:solidFill>
                <a:latin typeface="ArialMT"/>
              </a:rPr>
              <a:t> modifies a </a:t>
            </a:r>
            <a:r>
              <a:rPr lang="en-GB" sz="2800" b="1" dirty="0">
                <a:solidFill>
                  <a:srgbClr val="000000"/>
                </a:solidFill>
                <a:latin typeface="ArialMT"/>
              </a:rPr>
              <a:t>verb</a:t>
            </a:r>
            <a:r>
              <a:rPr lang="en-GB" sz="2800" dirty="0">
                <a:solidFill>
                  <a:srgbClr val="000000"/>
                </a:solidFill>
                <a:latin typeface="ArialMT"/>
              </a:rPr>
              <a:t> or a </a:t>
            </a:r>
            <a:r>
              <a:rPr lang="en-GB" sz="2800" b="1" dirty="0">
                <a:solidFill>
                  <a:srgbClr val="000000"/>
                </a:solidFill>
                <a:latin typeface="ArialMT"/>
              </a:rPr>
              <a:t>clause</a:t>
            </a:r>
            <a:r>
              <a:rPr lang="en-GB" sz="2800" dirty="0">
                <a:solidFill>
                  <a:srgbClr val="000000"/>
                </a:solidFill>
                <a:latin typeface="ArialMT"/>
              </a:rPr>
              <a:t>.</a:t>
            </a:r>
            <a:endParaRPr lang="en-GB" sz="2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15" y="171665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363" y="2432543"/>
            <a:ext cx="2093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clause,</a:t>
            </a:r>
          </a:p>
        </p:txBody>
      </p:sp>
      <p:sp>
        <p:nvSpPr>
          <p:cNvPr id="11" name="Rounded Rectangle 2"/>
          <p:cNvSpPr/>
          <p:nvPr/>
        </p:nvSpPr>
        <p:spPr>
          <a:xfrm>
            <a:off x="790463" y="2720078"/>
            <a:ext cx="262521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firstly</a:t>
            </a:r>
          </a:p>
        </p:txBody>
      </p:sp>
      <p:sp>
        <p:nvSpPr>
          <p:cNvPr id="12" name="Rounded Rectangle 9"/>
          <p:cNvSpPr/>
          <p:nvPr/>
        </p:nvSpPr>
        <p:spPr>
          <a:xfrm>
            <a:off x="790463" y="3628642"/>
            <a:ext cx="2930737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initial inspection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790463" y="4656540"/>
            <a:ext cx="419190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playing other teams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8698" y="1691745"/>
            <a:ext cx="393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…answering questions such as,</a:t>
            </a:r>
            <a:endParaRPr lang="en-GB" sz="4800" dirty="0">
              <a:effectLst/>
            </a:endParaRPr>
          </a:p>
        </p:txBody>
      </p:sp>
      <p:sp>
        <p:nvSpPr>
          <p:cNvPr id="15" name="Rounded Rectangular Callout 2"/>
          <p:cNvSpPr/>
          <p:nvPr/>
        </p:nvSpPr>
        <p:spPr>
          <a:xfrm rot="10800000" flipV="1">
            <a:off x="8538274" y="4511176"/>
            <a:ext cx="1647227" cy="629983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6" name="Rounded Rectangular Callout 8"/>
          <p:cNvSpPr/>
          <p:nvPr/>
        </p:nvSpPr>
        <p:spPr>
          <a:xfrm rot="10800000" flipV="1">
            <a:off x="8538275" y="3542612"/>
            <a:ext cx="1647227" cy="604502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17" name="Rounded Rectangular Callout 9"/>
          <p:cNvSpPr/>
          <p:nvPr/>
        </p:nvSpPr>
        <p:spPr>
          <a:xfrm rot="10800000" flipV="1">
            <a:off x="8336892" y="2724864"/>
            <a:ext cx="2248288" cy="634746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In what order?</a:t>
            </a:r>
          </a:p>
        </p:txBody>
      </p:sp>
      <p:sp>
        <p:nvSpPr>
          <p:cNvPr id="18" name="Rounded Rectangular Callou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BA29D2-2CB1-F44B-AA29-ED65B163C79C}"/>
              </a:ext>
            </a:extLst>
          </p:cNvPr>
          <p:cNvSpPr/>
          <p:nvPr/>
        </p:nvSpPr>
        <p:spPr>
          <a:xfrm rot="10800000" flipV="1">
            <a:off x="8637422" y="5343754"/>
            <a:ext cx="1647227" cy="629983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6BD2D3-0E2F-4E46-A5A1-9CEA65622505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8780" y="695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11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4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 uiExpand="1" build="p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596" y="697757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Cohesive devices - </a:t>
            </a:r>
            <a:r>
              <a:rPr lang="en-GB" sz="4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Adverbials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Adverbials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can be used as cohesive devices</a:t>
            </a:r>
            <a:endParaRPr lang="en-GB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52443" y="3355171"/>
            <a:ext cx="10122555" cy="461665"/>
          </a:xfrm>
          <a:prstGeom prst="rect">
            <a:avLst/>
          </a:prstGeom>
          <a:solidFill>
            <a:srgbClr val="D3BDFF"/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On initial inspection</a:t>
            </a:r>
            <a:r>
              <a:rPr lang="en-GB" sz="2400" i="1" dirty="0">
                <a:cs typeface="Times New Roman" panose="02020603050405020304" pitchFamily="18" charset="0"/>
              </a:rPr>
              <a:t>, Green Cale’s football pitch is unsuitable for practice. </a:t>
            </a:r>
            <a:endParaRPr lang="en-GB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903596" y="2122389"/>
            <a:ext cx="10122555" cy="1046440"/>
          </a:xfrm>
          <a:prstGeom prst="rect">
            <a:avLst/>
          </a:prstGeom>
          <a:solidFill>
            <a:srgbClr val="D3BDFF"/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the last five years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 this village school football team has come top of the Small Schools’ League. </a:t>
            </a:r>
          </a:p>
          <a:p>
            <a:endParaRPr lang="en-GB" sz="1400" i="1" dirty="0"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8"/>
          <p:cNvSpPr/>
          <p:nvPr/>
        </p:nvSpPr>
        <p:spPr>
          <a:xfrm rot="10800000" flipV="1">
            <a:off x="1591395" y="4171828"/>
            <a:ext cx="1647227" cy="604502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8FF1F2-084A-B644-A67D-E07D4108997D}"/>
              </a:ext>
            </a:extLst>
          </p:cNvPr>
          <p:cNvSpPr txBox="1"/>
          <p:nvPr/>
        </p:nvSpPr>
        <p:spPr>
          <a:xfrm>
            <a:off x="1098232" y="5122086"/>
            <a:ext cx="1037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These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adverbials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make the ‘setting’ of the paragraphs clear, right from the start.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A95458-2D9C-BC4F-8D3E-75B22A537F54}"/>
              </a:ext>
            </a:extLst>
          </p:cNvPr>
          <p:cNvPicPr>
            <a:picLocks noChangeAspect="1"/>
          </p:cNvPicPr>
          <p:nvPr>
            <a:audioFile r:link="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21358" y="40676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9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65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336</Words>
  <Application>Microsoft Office PowerPoint</Application>
  <PresentationFormat>Custom</PresentationFormat>
  <Paragraphs>73</Paragraphs>
  <Slides>7</Slides>
  <Notes>6</Notes>
  <HiddenSlides>0</HiddenSlides>
  <MMClips>5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Cohesive Devices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John Gallally</cp:lastModifiedBy>
  <cp:revision>507</cp:revision>
  <dcterms:created xsi:type="dcterms:W3CDTF">2020-05-15T11:12:55Z</dcterms:created>
  <dcterms:modified xsi:type="dcterms:W3CDTF">2020-05-15T11:13:17Z</dcterms:modified>
</cp:coreProperties>
</file>