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12"/>
  </p:notesMasterIdLst>
  <p:handoutMasterIdLst>
    <p:handoutMasterId r:id="rId13"/>
  </p:handoutMasterIdLst>
  <p:sldIdLst>
    <p:sldId id="280" r:id="rId5"/>
    <p:sldId id="274" r:id="rId6"/>
    <p:sldId id="264" r:id="rId7"/>
    <p:sldId id="283" r:id="rId8"/>
    <p:sldId id="284" r:id="rId9"/>
    <p:sldId id="285" r:id="rId10"/>
    <p:sldId id="267" r:id="rId11"/>
  </p:sldIdLst>
  <p:sldSz cx="9144000" cy="6858000" type="screen4x3"/>
  <p:notesSz cx="6858000" cy="9144000"/>
  <p:embeddedFontLst>
    <p:embeddedFont>
      <p:font typeface="Tuffy" panose="020B0603060100000000" charset="0"/>
      <p:regular r:id="rId14"/>
      <p:bold r:id="rId15"/>
      <p:italic r:id="rId16"/>
      <p:boldItalic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Twinkl SemiBold" charset="0"/>
      <p:bold r:id="rId22"/>
    </p:embeddedFont>
    <p:embeddedFont>
      <p:font typeface="Twinkl" panose="020B0604020202020204" charset="0"/>
      <p:regular r:id="rId23"/>
      <p:bold r:id="rId24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63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pos="5420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9212"/>
    <a:srgbClr val="3399FF"/>
    <a:srgbClr val="DB5183"/>
    <a:srgbClr val="A21770"/>
    <a:srgbClr val="32B3A2"/>
    <a:srgbClr val="18A0DB"/>
    <a:srgbClr val="DE1E5A"/>
    <a:srgbClr val="BC01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91" d="100"/>
          <a:sy n="91" d="100"/>
        </p:scale>
        <p:origin x="996" y="84"/>
      </p:cViewPr>
      <p:guideLst>
        <p:guide orient="horz" pos="2160"/>
        <p:guide pos="2880"/>
        <p:guide pos="363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8.fntdata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1.fntdata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E716208-FE14-4B03-8EE4-F97149DA4348}" type="datetimeFigureOut">
              <a:rPr lang="en-GB"/>
              <a:pPr>
                <a:defRPr/>
              </a:pPr>
              <a:t>12/06/2020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54F6C33-7ED4-44B5-860A-F9329DA62C2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04547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E53CA93-7039-4DD5-9798-3A836012AE73}" type="datetimeFigureOut">
              <a:rPr lang="en-GB"/>
              <a:pPr>
                <a:defRPr/>
              </a:pPr>
              <a:t>12/06/2020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0255B9B-2E2A-4133-83DB-3FD26D16C32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4868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5685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734050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5502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531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Rounded Rectangle 3"/>
          <p:cNvSpPr/>
          <p:nvPr userDrawn="1"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628650" y="30718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/>
          <p:cNvSpPr txBox="1">
            <a:spLocks/>
          </p:cNvSpPr>
          <p:nvPr userDrawn="1"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42709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3867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8445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48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1" r:id="rId6"/>
    <p:sldLayoutId id="2147483697" r:id="rId7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microsoft.com/office/2007/relationships/media" Target="../media/media7.WAV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microsoft.com/office/2007/relationships/media" Target="../media/media2.WAV"/><Relationship Id="rId21" Type="http://schemas.openxmlformats.org/officeDocument/2006/relationships/image" Target="../media/image10.png"/><Relationship Id="rId7" Type="http://schemas.microsoft.com/office/2007/relationships/media" Target="../media/media4.WAV"/><Relationship Id="rId12" Type="http://schemas.openxmlformats.org/officeDocument/2006/relationships/audio" Target="../media/media6.WAV"/><Relationship Id="rId17" Type="http://schemas.openxmlformats.org/officeDocument/2006/relationships/slideLayout" Target="../slideLayouts/slideLayout3.xml"/><Relationship Id="rId25" Type="http://schemas.openxmlformats.org/officeDocument/2006/relationships/image" Target="../media/image14.png"/><Relationship Id="rId2" Type="http://schemas.openxmlformats.org/officeDocument/2006/relationships/audio" Target="../media/media1.WAV"/><Relationship Id="rId16" Type="http://schemas.openxmlformats.org/officeDocument/2006/relationships/audio" Target="../media/media8.WAV"/><Relationship Id="rId20" Type="http://schemas.openxmlformats.org/officeDocument/2006/relationships/image" Target="../media/image9.pn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microsoft.com/office/2007/relationships/media" Target="../media/media6.WAV"/><Relationship Id="rId24" Type="http://schemas.openxmlformats.org/officeDocument/2006/relationships/image" Target="../media/image13.png"/><Relationship Id="rId5" Type="http://schemas.microsoft.com/office/2007/relationships/media" Target="../media/media3.WAV"/><Relationship Id="rId15" Type="http://schemas.microsoft.com/office/2007/relationships/media" Target="../media/media8.WAV"/><Relationship Id="rId23" Type="http://schemas.openxmlformats.org/officeDocument/2006/relationships/image" Target="../media/image12.png"/><Relationship Id="rId10" Type="http://schemas.openxmlformats.org/officeDocument/2006/relationships/audio" Target="../media/media5.WAV"/><Relationship Id="rId19" Type="http://schemas.openxmlformats.org/officeDocument/2006/relationships/image" Target="../media/image8.png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audio" Target="../media/media7.WAV"/><Relationship Id="rId22" Type="http://schemas.openxmlformats.org/officeDocument/2006/relationships/image" Target="../media/image11.png"/><Relationship Id="rId27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WAV"/><Relationship Id="rId13" Type="http://schemas.microsoft.com/office/2007/relationships/media" Target="../media/media14.WAV"/><Relationship Id="rId18" Type="http://schemas.openxmlformats.org/officeDocument/2006/relationships/image" Target="../media/image17.png"/><Relationship Id="rId26" Type="http://schemas.openxmlformats.org/officeDocument/2006/relationships/image" Target="../media/image15.png"/><Relationship Id="rId3" Type="http://schemas.microsoft.com/office/2007/relationships/media" Target="../media/media10.WAV"/><Relationship Id="rId21" Type="http://schemas.openxmlformats.org/officeDocument/2006/relationships/image" Target="../media/image20.png"/><Relationship Id="rId7" Type="http://schemas.microsoft.com/office/2007/relationships/media" Target="../media/media12.WAV"/><Relationship Id="rId12" Type="http://schemas.openxmlformats.org/officeDocument/2006/relationships/audio" Target="../media/media13.WAV"/><Relationship Id="rId17" Type="http://schemas.openxmlformats.org/officeDocument/2006/relationships/slideLayout" Target="../slideLayouts/slideLayout3.xml"/><Relationship Id="rId25" Type="http://schemas.openxmlformats.org/officeDocument/2006/relationships/image" Target="../media/image11.png"/><Relationship Id="rId2" Type="http://schemas.openxmlformats.org/officeDocument/2006/relationships/audio" Target="../media/media9.WAV"/><Relationship Id="rId16" Type="http://schemas.openxmlformats.org/officeDocument/2006/relationships/audio" Target="../media/media8.WAV"/><Relationship Id="rId20" Type="http://schemas.openxmlformats.org/officeDocument/2006/relationships/image" Target="../media/image19.png"/><Relationship Id="rId1" Type="http://schemas.microsoft.com/office/2007/relationships/media" Target="../media/media9.WAV"/><Relationship Id="rId6" Type="http://schemas.openxmlformats.org/officeDocument/2006/relationships/audio" Target="../media/media11.WAV"/><Relationship Id="rId11" Type="http://schemas.microsoft.com/office/2007/relationships/media" Target="../media/media13.WAV"/><Relationship Id="rId24" Type="http://schemas.openxmlformats.org/officeDocument/2006/relationships/image" Target="../media/image23.png"/><Relationship Id="rId5" Type="http://schemas.microsoft.com/office/2007/relationships/media" Target="../media/media11.WAV"/><Relationship Id="rId15" Type="http://schemas.microsoft.com/office/2007/relationships/media" Target="../media/media8.WAV"/><Relationship Id="rId23" Type="http://schemas.openxmlformats.org/officeDocument/2006/relationships/image" Target="../media/image22.png"/><Relationship Id="rId10" Type="http://schemas.openxmlformats.org/officeDocument/2006/relationships/audio" Target="../media/media5.WAV"/><Relationship Id="rId19" Type="http://schemas.openxmlformats.org/officeDocument/2006/relationships/image" Target="../media/image18.png"/><Relationship Id="rId4" Type="http://schemas.openxmlformats.org/officeDocument/2006/relationships/audio" Target="../media/media10.WAV"/><Relationship Id="rId9" Type="http://schemas.microsoft.com/office/2007/relationships/media" Target="../media/media5.WAV"/><Relationship Id="rId14" Type="http://schemas.openxmlformats.org/officeDocument/2006/relationships/audio" Target="../media/media14.WAV"/><Relationship Id="rId22" Type="http://schemas.openxmlformats.org/officeDocument/2006/relationships/image" Target="../media/image21.png"/><Relationship Id="rId27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8.WAV"/><Relationship Id="rId13" Type="http://schemas.openxmlformats.org/officeDocument/2006/relationships/image" Target="../media/image25.png"/><Relationship Id="rId3" Type="http://schemas.microsoft.com/office/2007/relationships/media" Target="../media/media16.WAV"/><Relationship Id="rId7" Type="http://schemas.microsoft.com/office/2007/relationships/media" Target="../media/media18.WAV"/><Relationship Id="rId12" Type="http://schemas.openxmlformats.org/officeDocument/2006/relationships/image" Target="../media/image24.png"/><Relationship Id="rId17" Type="http://schemas.openxmlformats.org/officeDocument/2006/relationships/image" Target="../media/image16.png"/><Relationship Id="rId2" Type="http://schemas.openxmlformats.org/officeDocument/2006/relationships/audio" Target="../media/media15.WAV"/><Relationship Id="rId16" Type="http://schemas.openxmlformats.org/officeDocument/2006/relationships/image" Target="../media/image15.png"/><Relationship Id="rId1" Type="http://schemas.microsoft.com/office/2007/relationships/media" Target="../media/media15.WAV"/><Relationship Id="rId6" Type="http://schemas.openxmlformats.org/officeDocument/2006/relationships/audio" Target="../media/media17.WAV"/><Relationship Id="rId11" Type="http://schemas.openxmlformats.org/officeDocument/2006/relationships/slideLayout" Target="../slideLayouts/slideLayout3.xml"/><Relationship Id="rId5" Type="http://schemas.microsoft.com/office/2007/relationships/media" Target="../media/media17.WAV"/><Relationship Id="rId15" Type="http://schemas.openxmlformats.org/officeDocument/2006/relationships/image" Target="../media/image27.png"/><Relationship Id="rId10" Type="http://schemas.openxmlformats.org/officeDocument/2006/relationships/audio" Target="../media/media19.WAV"/><Relationship Id="rId4" Type="http://schemas.openxmlformats.org/officeDocument/2006/relationships/audio" Target="../media/media16.WAV"/><Relationship Id="rId9" Type="http://schemas.microsoft.com/office/2007/relationships/media" Target="../media/media19.WAV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8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Box 6"/>
          <p:cNvSpPr txBox="1">
            <a:spLocks noChangeArrowheads="1"/>
          </p:cNvSpPr>
          <p:nvPr/>
        </p:nvSpPr>
        <p:spPr bwMode="auto">
          <a:xfrm>
            <a:off x="2071688" y="6383338"/>
            <a:ext cx="4992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  <a:latin typeface="Tuffy" panose="020B0603060100000000" pitchFamily="34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575"/>
            <a:ext cx="9144000" cy="611188"/>
          </a:xfrm>
          <a:prstGeom prst="rect">
            <a:avLst/>
          </a:prstGeom>
          <a:solidFill>
            <a:srgbClr val="A21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575"/>
            <a:ext cx="92614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6" name="TextBox 10"/>
          <p:cNvSpPr txBox="1">
            <a:spLocks noChangeArrowheads="1"/>
          </p:cNvSpPr>
          <p:nvPr/>
        </p:nvSpPr>
        <p:spPr bwMode="auto">
          <a:xfrm>
            <a:off x="2857500" y="6464300"/>
            <a:ext cx="3421063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French</a:t>
            </a:r>
            <a:r>
              <a:rPr lang="en-GB" altLang="en-US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Year 4 | Going Shopping | Fruit | Lesson 1</a:t>
            </a:r>
          </a:p>
        </p:txBody>
      </p:sp>
      <p:sp>
        <p:nvSpPr>
          <p:cNvPr id="1024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1655763" y="3200400"/>
            <a:ext cx="5832475" cy="542925"/>
          </a:xfrm>
        </p:spPr>
        <p:txBody>
          <a:bodyPr/>
          <a:lstStyle/>
          <a:p>
            <a:pPr eaLnBrk="1" hangingPunct="1"/>
            <a:r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t>Going Shopping</a:t>
            </a:r>
          </a:p>
        </p:txBody>
      </p:sp>
      <p:sp>
        <p:nvSpPr>
          <p:cNvPr id="10248" name="Title 17"/>
          <p:cNvSpPr>
            <a:spLocks noGrp="1"/>
          </p:cNvSpPr>
          <p:nvPr>
            <p:ph type="title"/>
          </p:nvPr>
        </p:nvSpPr>
        <p:spPr>
          <a:xfrm>
            <a:off x="539750" y="2359025"/>
            <a:ext cx="8064500" cy="655638"/>
          </a:xfrm>
        </p:spPr>
        <p:txBody>
          <a:bodyPr/>
          <a:lstStyle/>
          <a:p>
            <a:pPr eaLnBrk="1" hangingPunct="1"/>
            <a:r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t>French</a:t>
            </a:r>
          </a:p>
        </p:txBody>
      </p:sp>
      <p:pic>
        <p:nvPicPr>
          <p:cNvPr id="10249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982663"/>
            <a:ext cx="161290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600" b="0"/>
              <a:t>Les fruits</a:t>
            </a:r>
            <a:br>
              <a:rPr lang="en-GB" altLang="en-US" sz="3600" b="0"/>
            </a:br>
            <a:r>
              <a:rPr lang="en-GB" altLang="en-US" sz="3600" b="0"/>
              <a:t>Qu’est-ce que c’est ?</a:t>
            </a:r>
          </a:p>
        </p:txBody>
      </p:sp>
      <p:sp>
        <p:nvSpPr>
          <p:cNvPr id="12291" name="Rectangle 1"/>
          <p:cNvSpPr>
            <a:spLocks noChangeArrowheads="1"/>
          </p:cNvSpPr>
          <p:nvPr/>
        </p:nvSpPr>
        <p:spPr bwMode="auto">
          <a:xfrm>
            <a:off x="2108200" y="1598613"/>
            <a:ext cx="4572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chemeClr val="tx1"/>
                </a:solidFill>
                <a:latin typeface="Twinkl SemiBold" pitchFamily="2" charset="0"/>
              </a:rPr>
              <a:t>Fruit</a:t>
            </a:r>
            <a:br>
              <a:rPr lang="en-GB" altLang="en-US" sz="2400">
                <a:solidFill>
                  <a:schemeClr val="tx1"/>
                </a:solidFill>
                <a:latin typeface="Twinkl SemiBold" pitchFamily="2" charset="0"/>
              </a:rPr>
            </a:br>
            <a:r>
              <a:rPr lang="en-GB" altLang="en-US" sz="2400">
                <a:solidFill>
                  <a:schemeClr val="tx1"/>
                </a:solidFill>
                <a:latin typeface="Twinkl SemiBold" pitchFamily="2" charset="0"/>
              </a:rPr>
              <a:t>What is it?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388" y="1497013"/>
            <a:ext cx="1087437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288" y="3089275"/>
            <a:ext cx="1125537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4630738"/>
            <a:ext cx="1152525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325" y="2606675"/>
            <a:ext cx="1577975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525" y="4630738"/>
            <a:ext cx="1436688" cy="128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200" y="1306513"/>
            <a:ext cx="1055688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63" y="3095625"/>
            <a:ext cx="842962" cy="103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063" y="4706938"/>
            <a:ext cx="8223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966788" y="2476500"/>
            <a:ext cx="1760537" cy="465138"/>
          </a:xfrm>
          <a:prstGeom prst="rect">
            <a:avLst/>
          </a:prstGeom>
          <a:solidFill>
            <a:schemeClr val="bg1"/>
          </a:solidFill>
          <a:ln w="38100">
            <a:solidFill>
              <a:srgbClr val="FD92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966788" y="4011613"/>
            <a:ext cx="1760537" cy="465137"/>
          </a:xfrm>
          <a:prstGeom prst="rect">
            <a:avLst/>
          </a:prstGeom>
          <a:solidFill>
            <a:schemeClr val="bg1"/>
          </a:solidFill>
          <a:ln w="38100">
            <a:solidFill>
              <a:srgbClr val="FD92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966788" y="5662613"/>
            <a:ext cx="1760537" cy="465137"/>
          </a:xfrm>
          <a:prstGeom prst="rect">
            <a:avLst/>
          </a:prstGeom>
          <a:solidFill>
            <a:schemeClr val="bg1"/>
          </a:solidFill>
          <a:ln w="38100">
            <a:solidFill>
              <a:srgbClr val="FD92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3671888" y="4011613"/>
            <a:ext cx="1758950" cy="465137"/>
          </a:xfrm>
          <a:prstGeom prst="rect">
            <a:avLst/>
          </a:prstGeom>
          <a:solidFill>
            <a:schemeClr val="bg1"/>
          </a:solidFill>
          <a:ln w="38100">
            <a:solidFill>
              <a:srgbClr val="FD92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3671888" y="5662613"/>
            <a:ext cx="1758950" cy="465137"/>
          </a:xfrm>
          <a:prstGeom prst="rect">
            <a:avLst/>
          </a:prstGeom>
          <a:solidFill>
            <a:schemeClr val="bg1"/>
          </a:solidFill>
          <a:ln w="38100">
            <a:solidFill>
              <a:srgbClr val="FD92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6375400" y="2459038"/>
            <a:ext cx="1760538" cy="466725"/>
          </a:xfrm>
          <a:prstGeom prst="rect">
            <a:avLst/>
          </a:prstGeom>
          <a:solidFill>
            <a:schemeClr val="bg1"/>
          </a:solidFill>
          <a:ln w="38100">
            <a:solidFill>
              <a:srgbClr val="FD92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6375400" y="4011613"/>
            <a:ext cx="1760538" cy="465137"/>
          </a:xfrm>
          <a:prstGeom prst="rect">
            <a:avLst/>
          </a:prstGeom>
          <a:solidFill>
            <a:schemeClr val="bg1"/>
          </a:solidFill>
          <a:ln w="38100">
            <a:solidFill>
              <a:srgbClr val="FD92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6375400" y="5662613"/>
            <a:ext cx="1760538" cy="465137"/>
          </a:xfrm>
          <a:prstGeom prst="rect">
            <a:avLst/>
          </a:prstGeom>
          <a:solidFill>
            <a:schemeClr val="bg1"/>
          </a:solidFill>
          <a:ln w="38100">
            <a:solidFill>
              <a:srgbClr val="FD92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966788" y="2516188"/>
            <a:ext cx="1774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DB5183"/>
                </a:solidFill>
              </a:rPr>
              <a:t>la pomme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966788" y="4052888"/>
            <a:ext cx="1774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DB5183"/>
                </a:solidFill>
              </a:rPr>
              <a:t>la pêche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962025" y="5703888"/>
            <a:ext cx="1774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DB5183"/>
                </a:solidFill>
              </a:rPr>
              <a:t>l’orange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3660775" y="4052888"/>
            <a:ext cx="1774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DB5183"/>
                </a:solidFill>
              </a:rPr>
              <a:t>la banane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3667125" y="5702300"/>
            <a:ext cx="1774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3399FF"/>
                </a:solidFill>
              </a:rPr>
              <a:t>les raisins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6378575" y="2497138"/>
            <a:ext cx="1774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DB5183"/>
                </a:solidFill>
              </a:rPr>
              <a:t>la poire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6372225" y="4057650"/>
            <a:ext cx="1774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DB5183"/>
                </a:solidFill>
              </a:rPr>
              <a:t>la fraise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6378575" y="5703888"/>
            <a:ext cx="1774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DB5183"/>
                </a:solidFill>
              </a:rPr>
              <a:t>la prune</a:t>
            </a:r>
          </a:p>
        </p:txBody>
      </p:sp>
      <p:pic>
        <p:nvPicPr>
          <p:cNvPr id="31" name="la pomme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2587625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la peche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4116388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l'orange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5792788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la poire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675" y="2589213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la fraise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675" y="4117975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la prune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675" y="5794375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la banane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513" y="4116388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les raisins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513" y="5792788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750" y="5921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750" y="12255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625" y="18875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913" y="25733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913" y="32004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7988" y="3825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4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7988" y="44529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5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913" y="51228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 nodeType="clickPar">
                      <p:stCondLst>
                        <p:cond delay="0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211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 nodeType="clickPar">
                      <p:stCondLst>
                        <p:cond delay="0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2019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 nodeType="clickPar">
                      <p:stCondLst>
                        <p:cond delay="0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2065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 nodeType="clickPar">
                      <p:stCondLst>
                        <p:cond delay="0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2294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 nodeType="clickPar">
                      <p:stCondLst>
                        <p:cond delay="0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2019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 nodeType="clickPar">
                      <p:stCondLst>
                        <p:cond delay="0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4" dur="2065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 nodeType="clickPar">
                      <p:stCondLst>
                        <p:cond delay="0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2019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 nodeType="clickPar">
                      <p:stCondLst>
                        <p:cond delay="0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6" dur="1698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15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811789">
            <a:off x="3764757" y="2274094"/>
            <a:ext cx="1722437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4321175"/>
            <a:ext cx="1619250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63" y="2652713"/>
            <a:ext cx="1404937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881063"/>
            <a:ext cx="1458912" cy="168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900" y="887413"/>
            <a:ext cx="1585913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2922588"/>
            <a:ext cx="1843088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600" y="4454525"/>
            <a:ext cx="1611313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5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600" b="0"/>
              <a:t>Plurals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600" y="4235450"/>
            <a:ext cx="1438275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060450" y="2079625"/>
            <a:ext cx="1758950" cy="466725"/>
          </a:xfrm>
          <a:prstGeom prst="rect">
            <a:avLst/>
          </a:prstGeom>
          <a:solidFill>
            <a:schemeClr val="bg1"/>
          </a:solidFill>
          <a:ln w="38100">
            <a:solidFill>
              <a:srgbClr val="FD92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060450" y="3614738"/>
            <a:ext cx="1758950" cy="466725"/>
          </a:xfrm>
          <a:prstGeom prst="rect">
            <a:avLst/>
          </a:prstGeom>
          <a:solidFill>
            <a:schemeClr val="bg1"/>
          </a:solidFill>
          <a:ln w="38100">
            <a:solidFill>
              <a:srgbClr val="FD92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1060450" y="5265738"/>
            <a:ext cx="1758950" cy="466725"/>
          </a:xfrm>
          <a:prstGeom prst="rect">
            <a:avLst/>
          </a:prstGeom>
          <a:solidFill>
            <a:schemeClr val="bg1"/>
          </a:solidFill>
          <a:ln w="38100">
            <a:solidFill>
              <a:srgbClr val="FD92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3763963" y="3614738"/>
            <a:ext cx="1760537" cy="466725"/>
          </a:xfrm>
          <a:prstGeom prst="rect">
            <a:avLst/>
          </a:prstGeom>
          <a:solidFill>
            <a:schemeClr val="bg1"/>
          </a:solidFill>
          <a:ln w="38100">
            <a:solidFill>
              <a:srgbClr val="FD92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3763963" y="5265738"/>
            <a:ext cx="1760537" cy="466725"/>
          </a:xfrm>
          <a:prstGeom prst="rect">
            <a:avLst/>
          </a:prstGeom>
          <a:solidFill>
            <a:schemeClr val="bg1"/>
          </a:solidFill>
          <a:ln w="38100">
            <a:solidFill>
              <a:srgbClr val="FD92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6469063" y="2063750"/>
            <a:ext cx="1758950" cy="465138"/>
          </a:xfrm>
          <a:prstGeom prst="rect">
            <a:avLst/>
          </a:prstGeom>
          <a:solidFill>
            <a:schemeClr val="bg1"/>
          </a:solidFill>
          <a:ln w="38100">
            <a:solidFill>
              <a:srgbClr val="FD92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6469063" y="3614738"/>
            <a:ext cx="1758950" cy="466725"/>
          </a:xfrm>
          <a:prstGeom prst="rect">
            <a:avLst/>
          </a:prstGeom>
          <a:solidFill>
            <a:schemeClr val="bg1"/>
          </a:solidFill>
          <a:ln w="38100">
            <a:solidFill>
              <a:srgbClr val="FD92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6469063" y="5265738"/>
            <a:ext cx="1758950" cy="466725"/>
          </a:xfrm>
          <a:prstGeom prst="rect">
            <a:avLst/>
          </a:prstGeom>
          <a:solidFill>
            <a:schemeClr val="bg1"/>
          </a:solidFill>
          <a:ln w="38100">
            <a:solidFill>
              <a:srgbClr val="FD92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060450" y="2119313"/>
            <a:ext cx="1774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DB5183"/>
                </a:solidFill>
              </a:rPr>
              <a:t>les pommes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060450" y="3657600"/>
            <a:ext cx="1774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DB5183"/>
                </a:solidFill>
              </a:rPr>
              <a:t>les pêches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1055688" y="5307013"/>
            <a:ext cx="1774825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DB5183"/>
                </a:solidFill>
              </a:rPr>
              <a:t>les oranges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3754438" y="3657600"/>
            <a:ext cx="1774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DB5183"/>
                </a:solidFill>
              </a:rPr>
              <a:t>les bananes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3760788" y="5307013"/>
            <a:ext cx="1774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3399FF"/>
                </a:solidFill>
              </a:rPr>
              <a:t>les raisins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6470650" y="2101850"/>
            <a:ext cx="17764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DB5183"/>
                </a:solidFill>
              </a:rPr>
              <a:t>les poires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6464300" y="3660775"/>
            <a:ext cx="1774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DB5183"/>
                </a:solidFill>
              </a:rPr>
              <a:t>les fraises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6472238" y="5308600"/>
            <a:ext cx="1774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DB5183"/>
                </a:solidFill>
              </a:rPr>
              <a:t>les prunes</a:t>
            </a:r>
          </a:p>
        </p:txBody>
      </p:sp>
      <p:pic>
        <p:nvPicPr>
          <p:cNvPr id="31" name="la pomme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8" y="2190750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la peche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8" y="3719513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l'orange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8" y="5397500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la poire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0" y="2193925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la fraise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0" y="3721100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la prune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0" y="5399088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la banane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588" y="3719513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les raisins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588" y="5397500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5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875" y="11128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875" y="16970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875" y="23320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4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875" y="29416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55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875" y="35528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56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875" y="41989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57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875" y="48466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58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875" y="54927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 nodeType="clickPar">
                      <p:stCondLst>
                        <p:cond delay="0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1881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 nodeType="clickPar">
                      <p:stCondLst>
                        <p:cond delay="0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1973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 nodeType="clickPar">
                      <p:stCondLst>
                        <p:cond delay="0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2753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 nodeType="clickPar">
                      <p:stCondLst>
                        <p:cond delay="0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2019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 nodeType="clickPar">
                      <p:stCondLst>
                        <p:cond delay="0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2019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 nodeType="clickPar">
                      <p:stCondLst>
                        <p:cond delay="0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4" dur="2203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 nodeType="clickPar">
                      <p:stCondLst>
                        <p:cond delay="0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1835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 nodeType="clickPar">
                      <p:stCondLst>
                        <p:cond delay="0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6" dur="1698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15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600" b="0"/>
              <a:t>Aimes-tu…..?</a:t>
            </a:r>
          </a:p>
        </p:txBody>
      </p:sp>
      <p:pic>
        <p:nvPicPr>
          <p:cNvPr id="15363" name="Whole Class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37"/>
          <a:stretch>
            <a:fillRect/>
          </a:stretch>
        </p:blipFill>
        <p:spPr bwMode="auto">
          <a:xfrm>
            <a:off x="600075" y="1497013"/>
            <a:ext cx="7934325" cy="475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" b="4185"/>
          <a:stretch>
            <a:fillRect/>
          </a:stretch>
        </p:blipFill>
        <p:spPr bwMode="auto">
          <a:xfrm>
            <a:off x="592138" y="2381250"/>
            <a:ext cx="5892800" cy="387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419600" y="1606550"/>
            <a:ext cx="3954463" cy="4506913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738" y="1708150"/>
            <a:ext cx="2008187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016500" y="3286125"/>
            <a:ext cx="2543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  <a:latin typeface="Twinkl SemiBold" pitchFamily="2" charset="0"/>
              </a:rPr>
              <a:t>Aimes-tu les oranges ?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5014913" y="3656013"/>
            <a:ext cx="36957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J’aime les oranges.</a:t>
            </a: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Je n’aime pas les oranges.</a:t>
            </a: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J’aime beaucoup les oranges.</a:t>
            </a: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J’aime un peu les oranges.</a:t>
            </a:r>
          </a:p>
        </p:txBody>
      </p:sp>
      <p:pic>
        <p:nvPicPr>
          <p:cNvPr id="60" name="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343275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898900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452938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5006975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5576888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913" y="13017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913" y="19113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913" y="25209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913" y="32146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913" y="38623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799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52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799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 nodeType="clickPar">
                      <p:stCondLst>
                        <p:cond delay="0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983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2845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20"/>
          <p:cNvSpPr>
            <a:spLocks noGrp="1"/>
          </p:cNvSpPr>
          <p:nvPr>
            <p:ph type="title"/>
          </p:nvPr>
        </p:nvSpPr>
        <p:spPr>
          <a:xfrm>
            <a:off x="515938" y="612775"/>
            <a:ext cx="8220075" cy="993775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GB" altLang="en-US" sz="3600">
                <a:solidFill>
                  <a:schemeClr val="tx1"/>
                </a:solidFill>
              </a:rPr>
              <a:t>Partner Question and </a:t>
            </a:r>
            <a:br>
              <a:rPr lang="en-GB" altLang="en-US" sz="3600">
                <a:solidFill>
                  <a:schemeClr val="tx1"/>
                </a:solidFill>
              </a:rPr>
            </a:br>
            <a:r>
              <a:rPr lang="en-GB" altLang="en-US" sz="3600">
                <a:solidFill>
                  <a:schemeClr val="tx1"/>
                </a:solidFill>
              </a:rPr>
              <a:t>Answer Activity</a:t>
            </a:r>
          </a:p>
        </p:txBody>
      </p:sp>
      <p:sp>
        <p:nvSpPr>
          <p:cNvPr id="5" name="Rectangle 4"/>
          <p:cNvSpPr/>
          <p:nvPr/>
        </p:nvSpPr>
        <p:spPr>
          <a:xfrm>
            <a:off x="668338" y="3133725"/>
            <a:ext cx="4995862" cy="2968625"/>
          </a:xfrm>
          <a:prstGeom prst="rect">
            <a:avLst/>
          </a:prstGeom>
          <a:solidFill>
            <a:srgbClr val="FD9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088" y="3233738"/>
            <a:ext cx="3916362" cy="2768600"/>
          </a:xfrm>
          <a:prstGeom prst="rect">
            <a:avLst/>
          </a:prstGeom>
          <a:effectLst>
            <a:outerShdw blurRad="50800" dist="50800" dir="13200000" sx="99000" sy="99000" algn="ctr" rotWithShape="0">
              <a:srgbClr val="000000">
                <a:alpha val="43137"/>
              </a:srgbClr>
            </a:outerShdw>
          </a:effec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333500" y="1976438"/>
            <a:ext cx="3665538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With a partner, use question and answer cards to ask your partner if they like certain fruit.</a:t>
            </a:r>
          </a:p>
        </p:txBody>
      </p:sp>
      <p:sp>
        <p:nvSpPr>
          <p:cNvPr id="7" name="Rectangle 6"/>
          <p:cNvSpPr/>
          <p:nvPr/>
        </p:nvSpPr>
        <p:spPr>
          <a:xfrm>
            <a:off x="5813425" y="3089275"/>
            <a:ext cx="2678113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 SemiBold" pitchFamily="2" charset="0"/>
              </a:rPr>
              <a:t>Answer with: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latin typeface="+mn-lt"/>
            </a:endParaRP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 err="1">
                <a:latin typeface="+mn-lt"/>
              </a:rPr>
              <a:t>J’aime</a:t>
            </a:r>
            <a:r>
              <a:rPr lang="en-GB" dirty="0">
                <a:latin typeface="+mn-lt"/>
              </a:rPr>
              <a:t> les…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+mn-lt"/>
              </a:rPr>
              <a:t>Je </a:t>
            </a:r>
            <a:r>
              <a:rPr lang="en-GB" dirty="0" err="1">
                <a:latin typeface="+mn-lt"/>
              </a:rPr>
              <a:t>n’aime</a:t>
            </a:r>
            <a:r>
              <a:rPr lang="en-GB" dirty="0">
                <a:latin typeface="+mn-lt"/>
              </a:rPr>
              <a:t> pas les...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 err="1">
                <a:latin typeface="+mn-lt"/>
              </a:rPr>
              <a:t>J’aime</a:t>
            </a:r>
            <a:r>
              <a:rPr lang="en-GB" dirty="0">
                <a:latin typeface="+mn-lt"/>
              </a:rPr>
              <a:t> beaucoup les…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 err="1">
                <a:latin typeface="+mn-lt"/>
              </a:rPr>
              <a:t>J’aime</a:t>
            </a:r>
            <a:r>
              <a:rPr lang="en-GB" dirty="0">
                <a:latin typeface="+mn-lt"/>
              </a:rPr>
              <a:t> un </a:t>
            </a:r>
            <a:r>
              <a:rPr lang="en-GB" dirty="0" err="1">
                <a:latin typeface="+mn-lt"/>
              </a:rPr>
              <a:t>peu</a:t>
            </a:r>
            <a:r>
              <a:rPr lang="en-GB" dirty="0">
                <a:latin typeface="+mn-lt"/>
              </a:rPr>
              <a:t> les…</a:t>
            </a:r>
          </a:p>
        </p:txBody>
      </p:sp>
      <p:pic>
        <p:nvPicPr>
          <p:cNvPr id="16391" name="Pair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" id="{83AF8C30-6550-4FD0-AE38-EFC6D4809F08}" vid="{D43BF2A8-BA96-49FD-923B-1772A58479E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3B1A4E6E687704485ED444B1689DDD8" ma:contentTypeVersion="13" ma:contentTypeDescription="Create a new document." ma:contentTypeScope="" ma:versionID="c0e9b9719c9b34661e326cb46da7cff7">
  <xsd:schema xmlns:xsd="http://www.w3.org/2001/XMLSchema" xmlns:xs="http://www.w3.org/2001/XMLSchema" xmlns:p="http://schemas.microsoft.com/office/2006/metadata/properties" xmlns:ns3="9e5c84cd-ed6c-4541-b72c-da8ebf8e4d9f" xmlns:ns4="ffc46f23-2dd0-4e58-ad10-79a1e30097dc" targetNamespace="http://schemas.microsoft.com/office/2006/metadata/properties" ma:root="true" ma:fieldsID="84fc64d585100510475dbf37f3fad293" ns3:_="" ns4:_="">
    <xsd:import namespace="9e5c84cd-ed6c-4541-b72c-da8ebf8e4d9f"/>
    <xsd:import namespace="ffc46f23-2dd0-4e58-ad10-79a1e30097d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5c84cd-ed6c-4541-b72c-da8ebf8e4d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c46f23-2dd0-4e58-ad10-79a1e30097dc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FAD8C0D-CEA6-4E77-8824-53C1875821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e5c84cd-ed6c-4541-b72c-da8ebf8e4d9f"/>
    <ds:schemaRef ds:uri="ffc46f23-2dd0-4e58-ad10-79a1e30097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A502825-1636-43D1-AD2F-7ABF663935D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A0F88FA-CA07-4342-A86B-7BDAE9834D85}">
  <ds:schemaRefs>
    <ds:schemaRef ds:uri="9e5c84cd-ed6c-4541-b72c-da8ebf8e4d9f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ffc46f23-2dd0-4e58-ad10-79a1e30097dc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</TotalTime>
  <Words>121</Words>
  <Application>Microsoft Office PowerPoint</Application>
  <PresentationFormat>On-screen Show (4:3)</PresentationFormat>
  <Paragraphs>37</Paragraphs>
  <Slides>7</Slides>
  <Notes>0</Notes>
  <HiddenSlides>0</HiddenSlides>
  <MMClips>21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Tuffy</vt:lpstr>
      <vt:lpstr>Calibri</vt:lpstr>
      <vt:lpstr>Twinkl SemiBold</vt:lpstr>
      <vt:lpstr>Sassoon Infant Rg</vt:lpstr>
      <vt:lpstr>Twinkl</vt:lpstr>
      <vt:lpstr>Office Theme</vt:lpstr>
      <vt:lpstr>French</vt:lpstr>
      <vt:lpstr>PowerPoint Presentation</vt:lpstr>
      <vt:lpstr>Les fruits Qu’est-ce que c’est ?</vt:lpstr>
      <vt:lpstr>Plurals</vt:lpstr>
      <vt:lpstr>Aimes-tu…..?</vt:lpstr>
      <vt:lpstr>Partner Question and  Answer Activity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Tinkler</dc:creator>
  <cp:lastModifiedBy>Jayne Swindells</cp:lastModifiedBy>
  <cp:revision>15</cp:revision>
  <dcterms:created xsi:type="dcterms:W3CDTF">2017-11-21T16:06:32Z</dcterms:created>
  <dcterms:modified xsi:type="dcterms:W3CDTF">2020-06-12T13:27:55Z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0x010100B3B1A4E6E687704485ED444B1689DDD8</vt:lpwstr>
  </property>
</Properties>
</file>