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0" r:id="rId2"/>
    <p:sldId id="368" r:id="rId3"/>
    <p:sldId id="401" r:id="rId4"/>
    <p:sldId id="402" r:id="rId5"/>
    <p:sldId id="403" r:id="rId6"/>
    <p:sldId id="404" r:id="rId7"/>
    <p:sldId id="405" r:id="rId8"/>
    <p:sldId id="406" r:id="rId9"/>
    <p:sldId id="302" r:id="rId10"/>
    <p:sldId id="407" r:id="rId11"/>
    <p:sldId id="409" r:id="rId12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00FF"/>
    <a:srgbClr val="CC6600"/>
    <a:srgbClr val="AE78D6"/>
    <a:srgbClr val="FF9933"/>
    <a:srgbClr val="FF964F"/>
    <a:srgbClr val="FF3399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89973" autoAdjust="0"/>
  </p:normalViewPr>
  <p:slideViewPr>
    <p:cSldViewPr snapToGrid="0">
      <p:cViewPr varScale="1">
        <p:scale>
          <a:sx n="53" d="100"/>
          <a:sy n="53" d="100"/>
        </p:scale>
        <p:origin x="581" y="58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4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66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37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97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67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65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4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43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17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8.tif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4.m4a"/><Relationship Id="rId7" Type="http://schemas.openxmlformats.org/officeDocument/2006/relationships/image" Target="../media/image9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image" Target="../media/image10.png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slideLayout" Target="../slideLayouts/slideLayout7.xml"/><Relationship Id="rId5" Type="http://schemas.microsoft.com/office/2007/relationships/media" Target="../media/media17.m4a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465" y="716537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b="1" dirty="0">
                <a:latin typeface="+mn-lt"/>
              </a:rPr>
              <a:t>Formal and Informal Language</a:t>
            </a: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A5654-5004-FB4E-AB75-A6258B53C1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79" y="2322836"/>
            <a:ext cx="3552328" cy="2595698"/>
          </a:xfrm>
          <a:prstGeom prst="rect">
            <a:avLst/>
          </a:prstGeom>
        </p:spPr>
      </p:pic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5A8B9609-2B9A-8F42-8137-A7C3D73BE88D}"/>
              </a:ext>
            </a:extLst>
          </p:cNvPr>
          <p:cNvSpPr/>
          <p:nvPr/>
        </p:nvSpPr>
        <p:spPr>
          <a:xfrm>
            <a:off x="1408352" y="2473529"/>
            <a:ext cx="4921824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register and when do we use it?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contractions and question tags affect the register of our language?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CFC2A7-A07E-FF4B-B308-34D575815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17678" y="536545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837F743-7B59-0D40-97AC-1FE8D1BF08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92743" y="5365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E461F6-146D-452F-9860-8F2C2D1F963D}"/>
              </a:ext>
            </a:extLst>
          </p:cNvPr>
          <p:cNvSpPr txBox="1"/>
          <p:nvPr/>
        </p:nvSpPr>
        <p:spPr>
          <a:xfrm>
            <a:off x="839566" y="1455846"/>
            <a:ext cx="1052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>
                <a:effectLst/>
              </a:rPr>
              <a:t>Can you try </a:t>
            </a:r>
            <a:r>
              <a:rPr lang="en-GB" sz="2400" dirty="0"/>
              <a:t>rewriting these examples in more </a:t>
            </a:r>
            <a:r>
              <a:rPr lang="en-GB" sz="2400" b="1" dirty="0"/>
              <a:t>formal</a:t>
            </a:r>
            <a:r>
              <a:rPr lang="en-GB" sz="2400" dirty="0"/>
              <a:t> language?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76EFE-4E56-4065-9BC2-614C230D094B}"/>
              </a:ext>
            </a:extLst>
          </p:cNvPr>
          <p:cNvSpPr/>
          <p:nvPr/>
        </p:nvSpPr>
        <p:spPr>
          <a:xfrm>
            <a:off x="3254704" y="742098"/>
            <a:ext cx="5645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Formal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Informal</a:t>
            </a:r>
            <a:r>
              <a:rPr lang="en-GB" sz="3200" b="1" dirty="0"/>
              <a:t> Vocabulary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F430-7121-48B3-AEE6-951260C12D00}"/>
              </a:ext>
            </a:extLst>
          </p:cNvPr>
          <p:cNvSpPr txBox="1"/>
          <p:nvPr/>
        </p:nvSpPr>
        <p:spPr>
          <a:xfrm>
            <a:off x="4700388" y="4080495"/>
            <a:ext cx="542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B050"/>
                </a:solidFill>
                <a:latin typeface="+mj-lt"/>
              </a:rPr>
              <a:t>Hey, you going to be ready for the test?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CBCC37-B305-4144-8F58-CA332AF0BEB1}"/>
              </a:ext>
            </a:extLst>
          </p:cNvPr>
          <p:cNvSpPr/>
          <p:nvPr/>
        </p:nvSpPr>
        <p:spPr>
          <a:xfrm>
            <a:off x="1347538" y="2780591"/>
            <a:ext cx="1700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That’s cool.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A55B3-9294-49CE-97E2-0AA3F82A0F31}"/>
              </a:ext>
            </a:extLst>
          </p:cNvPr>
          <p:cNvSpPr/>
          <p:nvPr/>
        </p:nvSpPr>
        <p:spPr>
          <a:xfrm>
            <a:off x="1347538" y="4038387"/>
            <a:ext cx="202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Weird, huh?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8E3F6-7223-416E-86E4-A61BE13371B2}"/>
              </a:ext>
            </a:extLst>
          </p:cNvPr>
          <p:cNvSpPr/>
          <p:nvPr/>
        </p:nvSpPr>
        <p:spPr>
          <a:xfrm>
            <a:off x="4700388" y="2827256"/>
            <a:ext cx="279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00B050"/>
                </a:solidFill>
                <a:latin typeface="Calibri Light"/>
              </a:rPr>
              <a:t>I’m sure it’ll be okay.</a:t>
            </a:r>
          </a:p>
        </p:txBody>
      </p:sp>
      <p:sp>
        <p:nvSpPr>
          <p:cNvPr id="16" name="Rounded Rectangular Callout 2">
            <a:extLst>
              <a:ext uri="{FF2B5EF4-FFF2-40B4-BE49-F238E27FC236}">
                <a16:creationId xmlns:a16="http://schemas.microsoft.com/office/drawing/2014/main" id="{B6CF01A6-3E8B-4192-86F9-4BD2082C7344}"/>
              </a:ext>
            </a:extLst>
          </p:cNvPr>
          <p:cNvSpPr/>
          <p:nvPr/>
        </p:nvSpPr>
        <p:spPr>
          <a:xfrm>
            <a:off x="10444237" y="315810"/>
            <a:ext cx="1386685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</a:rPr>
              <a:t>IDEAS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62E87B-2C31-4798-9881-49921169AF84}"/>
              </a:ext>
            </a:extLst>
          </p:cNvPr>
          <p:cNvSpPr/>
          <p:nvPr/>
        </p:nvSpPr>
        <p:spPr>
          <a:xfrm>
            <a:off x="1347538" y="3178656"/>
            <a:ext cx="2791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That is </a:t>
            </a:r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acceptable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431C02-7CD7-400B-AD15-7DF3D9B79462}"/>
              </a:ext>
            </a:extLst>
          </p:cNvPr>
          <p:cNvSpPr/>
          <p:nvPr/>
        </p:nvSpPr>
        <p:spPr>
          <a:xfrm>
            <a:off x="4700388" y="3242256"/>
            <a:ext cx="3769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I am 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sure </a:t>
            </a:r>
            <a:r>
              <a:rPr lang="en-GB" sz="2400" b="1" i="1" dirty="0">
                <a:solidFill>
                  <a:srgbClr val="7030A0"/>
                </a:solidFill>
                <a:latin typeface="Calibri Light"/>
              </a:rPr>
              <a:t>it will 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be okay.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026EEF-FD73-42E0-91CB-10F0E3AD33F8}"/>
              </a:ext>
            </a:extLst>
          </p:cNvPr>
          <p:cNvSpPr/>
          <p:nvPr/>
        </p:nvSpPr>
        <p:spPr>
          <a:xfrm>
            <a:off x="1347538" y="4478233"/>
            <a:ext cx="202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Is </a:t>
            </a:r>
            <a:r>
              <a:rPr lang="en-GB" sz="2400" i="1">
                <a:solidFill>
                  <a:srgbClr val="7030A0"/>
                </a:solidFill>
                <a:latin typeface="Calibri Light"/>
              </a:rPr>
              <a:t>it </a:t>
            </a:r>
            <a:r>
              <a:rPr lang="en-GB" sz="2400" b="1" i="1">
                <a:solidFill>
                  <a:srgbClr val="7030A0"/>
                </a:solidFill>
                <a:latin typeface="Calibri Light"/>
              </a:rPr>
              <a:t>strange</a:t>
            </a:r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A53545-D91C-45B3-B05B-AC2E2EC29A8F}"/>
              </a:ext>
            </a:extLst>
          </p:cNvPr>
          <p:cNvSpPr txBox="1"/>
          <p:nvPr/>
        </p:nvSpPr>
        <p:spPr>
          <a:xfrm>
            <a:off x="4700388" y="4476445"/>
            <a:ext cx="5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Listen to my question. Are you going to be ready for the test?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D039D3-99FB-854E-B4F3-1D9EB7B15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1179" y="16577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uiExpand="1" build="p"/>
      <p:bldP spid="6" grpId="0" build="p"/>
      <p:bldP spid="2" grpId="0"/>
      <p:bldP spid="3" grpId="0"/>
      <p:bldP spid="10" grpId="0"/>
      <p:bldP spid="16" grpId="0" animBg="1"/>
      <p:bldP spid="17" grpId="0"/>
      <p:bldP spid="18" grpId="0"/>
      <p:bldP spid="19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A1EE781-663A-4688-A320-2FF9D5A7ADEA}"/>
              </a:ext>
            </a:extLst>
          </p:cNvPr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Register </a:t>
            </a:r>
          </a:p>
          <a:p>
            <a:pPr algn="ctr"/>
            <a:r>
              <a:rPr lang="en-GB" sz="2800" b="1" dirty="0"/>
              <a:t>Register</a:t>
            </a:r>
            <a:r>
              <a:rPr lang="en-GB" sz="2800" dirty="0"/>
              <a:t> is created by the way that </a:t>
            </a:r>
            <a:r>
              <a:rPr lang="en-GB" sz="2800" i="1" dirty="0"/>
              <a:t>language</a:t>
            </a:r>
            <a:r>
              <a:rPr lang="en-GB" sz="2800" dirty="0"/>
              <a:t> and </a:t>
            </a:r>
            <a:r>
              <a:rPr lang="en-GB" sz="2800" i="1" dirty="0"/>
              <a:t>grammar</a:t>
            </a:r>
            <a:r>
              <a:rPr lang="en-GB" sz="2800" dirty="0"/>
              <a:t> are used.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7FE7E4-061B-4E7A-8CF3-D874BFB0B77D}"/>
              </a:ext>
            </a:extLst>
          </p:cNvPr>
          <p:cNvSpPr txBox="1"/>
          <p:nvPr/>
        </p:nvSpPr>
        <p:spPr>
          <a:xfrm>
            <a:off x="3219169" y="2459504"/>
            <a:ext cx="5706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I just wish he’d lay off me.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I wish he would not disturb me.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Please refrain from conversing with me.</a:t>
            </a:r>
          </a:p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Will you shut up!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625382-49E5-4D9E-B686-39778481A2C8}"/>
              </a:ext>
            </a:extLst>
          </p:cNvPr>
          <p:cNvSpPr txBox="1"/>
          <p:nvPr/>
        </p:nvSpPr>
        <p:spPr>
          <a:xfrm>
            <a:off x="686325" y="4797534"/>
            <a:ext cx="10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Register can be </a:t>
            </a:r>
            <a:r>
              <a:rPr lang="en-GB" sz="2800" dirty="0">
                <a:solidFill>
                  <a:srgbClr val="7030A0"/>
                </a:solidFill>
              </a:rPr>
              <a:t>formal</a:t>
            </a:r>
            <a:r>
              <a:rPr lang="en-GB" sz="2800" dirty="0"/>
              <a:t> or </a:t>
            </a:r>
            <a:r>
              <a:rPr lang="en-GB" sz="2800" dirty="0">
                <a:solidFill>
                  <a:srgbClr val="00B050"/>
                </a:solidFill>
              </a:rPr>
              <a:t>informal</a:t>
            </a:r>
            <a:r>
              <a:rPr lang="en-GB" sz="2800" dirty="0"/>
              <a:t>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C3539FA-7B54-E944-AE22-F0EDD15CE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2819" y="50591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uiExpand="1" build="p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CCF867-53D6-45CF-A011-44D80882CF87}"/>
              </a:ext>
            </a:extLst>
          </p:cNvPr>
          <p:cNvSpPr/>
          <p:nvPr/>
        </p:nvSpPr>
        <p:spPr>
          <a:xfrm>
            <a:off x="4141676" y="563542"/>
            <a:ext cx="3930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Audience and Context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94431-9A80-4FA6-9E63-E9D37282944A}"/>
              </a:ext>
            </a:extLst>
          </p:cNvPr>
          <p:cNvSpPr txBox="1"/>
          <p:nvPr/>
        </p:nvSpPr>
        <p:spPr>
          <a:xfrm>
            <a:off x="819955" y="1148317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register</a:t>
            </a:r>
            <a:r>
              <a:rPr lang="en-GB" sz="2400" dirty="0"/>
              <a:t> depends on </a:t>
            </a:r>
            <a:r>
              <a:rPr lang="en-GB" sz="2400" i="1" dirty="0"/>
              <a:t>situation</a:t>
            </a:r>
            <a:r>
              <a:rPr lang="en-GB" sz="2400" dirty="0"/>
              <a:t> and </a:t>
            </a:r>
            <a:r>
              <a:rPr lang="en-GB" sz="2400" i="1" dirty="0"/>
              <a:t>audience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>
                <a:effectLst/>
              </a:rPr>
              <a:t>The same person will use </a:t>
            </a:r>
            <a:r>
              <a:rPr lang="en-GB" sz="2400" i="1" dirty="0">
                <a:effectLst/>
              </a:rPr>
              <a:t>different registers </a:t>
            </a:r>
            <a:r>
              <a:rPr lang="en-GB" sz="2400" dirty="0"/>
              <a:t>in </a:t>
            </a:r>
            <a:r>
              <a:rPr lang="en-GB" sz="2400" i="1" dirty="0"/>
              <a:t>different contexts</a:t>
            </a:r>
            <a:r>
              <a:rPr lang="en-GB" sz="2400" dirty="0">
                <a:effectLst/>
              </a:rPr>
              <a:t>.</a:t>
            </a:r>
            <a:endParaRPr lang="en-GB" sz="4400" dirty="0"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4F595F-1AF7-4FE4-BEB5-87F8F57F444C}"/>
              </a:ext>
            </a:extLst>
          </p:cNvPr>
          <p:cNvSpPr/>
          <p:nvPr/>
        </p:nvSpPr>
        <p:spPr>
          <a:xfrm>
            <a:off x="1401096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At </a:t>
            </a:r>
            <a:r>
              <a:rPr lang="en-GB" b="1" dirty="0"/>
              <a:t>home</a:t>
            </a:r>
            <a:r>
              <a:rPr lang="en-GB" dirty="0"/>
              <a:t> with </a:t>
            </a:r>
            <a:r>
              <a:rPr lang="en-GB" b="1" dirty="0"/>
              <a:t>family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B82FF8-C030-44BA-92D7-1BDE192FCE2F}"/>
              </a:ext>
            </a:extLst>
          </p:cNvPr>
          <p:cNvSpPr/>
          <p:nvPr/>
        </p:nvSpPr>
        <p:spPr>
          <a:xfrm>
            <a:off x="5052223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</a:t>
            </a:r>
            <a:r>
              <a:rPr lang="en-GB" b="1" dirty="0"/>
              <a:t>school</a:t>
            </a:r>
            <a:r>
              <a:rPr lang="en-GB" dirty="0"/>
              <a:t> with the </a:t>
            </a:r>
            <a:r>
              <a:rPr lang="en-GB" b="1" dirty="0"/>
              <a:t>headteacher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DB5A93-20C6-4CBC-A083-3D6737B70806}"/>
              </a:ext>
            </a:extLst>
          </p:cNvPr>
          <p:cNvSpPr/>
          <p:nvPr/>
        </p:nvSpPr>
        <p:spPr>
          <a:xfrm>
            <a:off x="8762350" y="2177059"/>
            <a:ext cx="2050025" cy="781664"/>
          </a:xfrm>
          <a:prstGeom prst="roundRect">
            <a:avLst/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official </a:t>
            </a:r>
            <a:r>
              <a:rPr lang="en-GB" b="1" dirty="0"/>
              <a:t>writing</a:t>
            </a:r>
            <a:endParaRPr lang="en-GB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98E3F1E-519D-45A8-A548-6479DC13A86B}"/>
              </a:ext>
            </a:extLst>
          </p:cNvPr>
          <p:cNvSpPr/>
          <p:nvPr/>
        </p:nvSpPr>
        <p:spPr>
          <a:xfrm>
            <a:off x="1401095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You’re going to wear that, are you?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EA45B42-1079-4A06-BBBE-A06CCC69E4F1}"/>
              </a:ext>
            </a:extLst>
          </p:cNvPr>
          <p:cNvSpPr/>
          <p:nvPr/>
        </p:nvSpPr>
        <p:spPr>
          <a:xfrm>
            <a:off x="5081723" y="3112726"/>
            <a:ext cx="2050025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When will we be going on the museum trip?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C6CDF2D-0570-4CA3-8159-EBEE2204A13F}"/>
              </a:ext>
            </a:extLst>
          </p:cNvPr>
          <p:cNvSpPr/>
          <p:nvPr/>
        </p:nvSpPr>
        <p:spPr>
          <a:xfrm>
            <a:off x="8762350" y="3112726"/>
            <a:ext cx="2050026" cy="1107206"/>
          </a:xfrm>
          <a:prstGeom prst="wedgeRoundRectCallout">
            <a:avLst>
              <a:gd name="adj1" fmla="val -46726"/>
              <a:gd name="adj2" fmla="val 777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latin typeface="+mj-lt"/>
              </a:rPr>
              <a:t>I wish to register my interest…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0A6BF7-0F1E-41DC-A37C-8DAEDB82AB29}"/>
              </a:ext>
            </a:extLst>
          </p:cNvPr>
          <p:cNvSpPr/>
          <p:nvPr/>
        </p:nvSpPr>
        <p:spPr>
          <a:xfrm>
            <a:off x="1401094" y="4628919"/>
            <a:ext cx="2050025" cy="5182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Informal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72FFB71-DC75-4325-B976-7608923F98F5}"/>
              </a:ext>
            </a:extLst>
          </p:cNvPr>
          <p:cNvSpPr/>
          <p:nvPr/>
        </p:nvSpPr>
        <p:spPr>
          <a:xfrm>
            <a:off x="5052223" y="4628919"/>
            <a:ext cx="2050025" cy="518268"/>
          </a:xfrm>
          <a:prstGeom prst="roundRect">
            <a:avLst/>
          </a:prstGeom>
          <a:solidFill>
            <a:srgbClr val="C6C7F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More Formal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B3C670-EBCA-4D63-9FCC-A0DA552AF952}"/>
              </a:ext>
            </a:extLst>
          </p:cNvPr>
          <p:cNvSpPr/>
          <p:nvPr/>
        </p:nvSpPr>
        <p:spPr>
          <a:xfrm>
            <a:off x="8762349" y="4628919"/>
            <a:ext cx="2050025" cy="518268"/>
          </a:xfrm>
          <a:prstGeom prst="roundRect">
            <a:avLst/>
          </a:prstGeom>
          <a:solidFill>
            <a:srgbClr val="BF9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Very Formal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8679E-B7BF-4E8C-9BA4-CE6EEBAD4D9A}"/>
              </a:ext>
            </a:extLst>
          </p:cNvPr>
          <p:cNvGrpSpPr/>
          <p:nvPr/>
        </p:nvGrpSpPr>
        <p:grpSpPr>
          <a:xfrm>
            <a:off x="1401094" y="5306534"/>
            <a:ext cx="2153015" cy="956743"/>
            <a:chOff x="1501086" y="5281261"/>
            <a:chExt cx="2153015" cy="95674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B214FB-905F-473E-A5BE-721B7BEF7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136" y="5840229"/>
              <a:ext cx="405965" cy="39777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CEF9AC-452B-4143-B854-9AC84D6BF581}"/>
                </a:ext>
              </a:extLst>
            </p:cNvPr>
            <p:cNvGrpSpPr/>
            <p:nvPr/>
          </p:nvGrpSpPr>
          <p:grpSpPr>
            <a:xfrm>
              <a:off x="1501086" y="5281261"/>
              <a:ext cx="1850040" cy="901059"/>
              <a:chOff x="1501086" y="5281261"/>
              <a:chExt cx="1850040" cy="90105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78DC294-246A-47C8-A6F5-CA7F01AFC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01086" y="5281261"/>
                <a:ext cx="1850040" cy="90105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9844C12-73A7-483E-89C3-50F523AE8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9725" y="5291042"/>
                <a:ext cx="683098" cy="634572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450353B-EA29-4D31-AA7F-D16B494277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625696" y="5310445"/>
            <a:ext cx="903082" cy="9275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40D2DF-0317-0743-9965-4D7D9CE70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9697" y="5306534"/>
            <a:ext cx="721033" cy="92756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4C8D53D-4B8E-D146-9A44-351197F670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05974" y="5291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6968CFA-9712-4027-AD92-27AFCB0951D6}"/>
              </a:ext>
            </a:extLst>
          </p:cNvPr>
          <p:cNvSpPr txBox="1"/>
          <p:nvPr/>
        </p:nvSpPr>
        <p:spPr>
          <a:xfrm>
            <a:off x="3282818" y="778950"/>
            <a:ext cx="5950391" cy="8374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7030A0"/>
                </a:solidFill>
              </a:rPr>
              <a:t>Formal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7030A0"/>
                </a:solidFill>
              </a:rPr>
              <a:t>language</a:t>
            </a:r>
            <a:r>
              <a:rPr lang="en-GB" sz="3600" b="1" dirty="0"/>
              <a:t> </a:t>
            </a:r>
            <a:r>
              <a:rPr lang="en-GB" sz="2400" dirty="0"/>
              <a:t>is often used for: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BE32726-2357-4939-97D4-2B4F5679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83624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Official</a:t>
                      </a:r>
                      <a:r>
                        <a:rPr lang="en-GB" sz="2000" baseline="0" dirty="0"/>
                        <a:t> or formal situations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you don’t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Generalised</a:t>
                      </a:r>
                      <a:r>
                        <a:rPr lang="en-GB" sz="2000" baseline="0" dirty="0"/>
                        <a:t> or impersonal writing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in official/important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Written</a:t>
                      </a:r>
                      <a:r>
                        <a:rPr lang="en-GB" sz="2000" baseline="0" dirty="0"/>
                        <a:t> communication more than spoken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as</a:t>
                      </a:r>
                      <a:r>
                        <a:rPr lang="en-GB" sz="2000" baseline="0" dirty="0"/>
                        <a:t> a group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125E4A5-BFC6-499C-A2C6-064CF72D9D8D}"/>
              </a:ext>
            </a:extLst>
          </p:cNvPr>
          <p:cNvSpPr txBox="1"/>
          <p:nvPr/>
        </p:nvSpPr>
        <p:spPr>
          <a:xfrm rot="20946561">
            <a:off x="1205147" y="4142844"/>
            <a:ext cx="3059589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would like to request your presence at the dinner to mark the start of the school year.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AEA0B-28DC-4E66-9AF0-88606F034D55}"/>
              </a:ext>
            </a:extLst>
          </p:cNvPr>
          <p:cNvSpPr txBox="1"/>
          <p:nvPr/>
        </p:nvSpPr>
        <p:spPr>
          <a:xfrm>
            <a:off x="2009487" y="5636592"/>
            <a:ext cx="3505668" cy="369332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Please remain in cabins after dark.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FD171-6033-47DD-A298-9037A2368A5E}"/>
              </a:ext>
            </a:extLst>
          </p:cNvPr>
          <p:cNvSpPr txBox="1"/>
          <p:nvPr/>
        </p:nvSpPr>
        <p:spPr>
          <a:xfrm rot="655068">
            <a:off x="8088177" y="4185758"/>
            <a:ext cx="3505668" cy="923330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 regret to inform you that your attendance at the school will be terminated at the end of term.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5C7786-3003-417D-802E-273787436CAF}"/>
              </a:ext>
            </a:extLst>
          </p:cNvPr>
          <p:cNvSpPr txBox="1"/>
          <p:nvPr/>
        </p:nvSpPr>
        <p:spPr>
          <a:xfrm>
            <a:off x="6766951" y="5432719"/>
            <a:ext cx="3415562" cy="646331"/>
          </a:xfrm>
          <a:prstGeom prst="rect">
            <a:avLst/>
          </a:prstGeom>
          <a:solidFill>
            <a:srgbClr val="BF9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The Ancient Greeks worshipped many gods and goddesses.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7BD785D-C164-ED4F-B7D3-8E33F4D79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011" y="240763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7C9CC5-0599-A944-A220-88735E368C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99293" y="240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14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F5AFDD-55C0-4323-B5D6-5212B25442EB}"/>
              </a:ext>
            </a:extLst>
          </p:cNvPr>
          <p:cNvSpPr txBox="1"/>
          <p:nvPr/>
        </p:nvSpPr>
        <p:spPr>
          <a:xfrm>
            <a:off x="2739877" y="762772"/>
            <a:ext cx="6227607" cy="8374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B050"/>
                </a:solidFill>
              </a:rPr>
              <a:t>Informal</a:t>
            </a:r>
            <a:r>
              <a:rPr lang="en-GB" sz="3600" b="1" dirty="0"/>
              <a:t> </a:t>
            </a:r>
            <a:r>
              <a:rPr lang="en-GB" sz="3600" b="1" dirty="0">
                <a:solidFill>
                  <a:srgbClr val="00B050"/>
                </a:solidFill>
              </a:rPr>
              <a:t>language</a:t>
            </a:r>
            <a:r>
              <a:rPr lang="en-GB" sz="3600" b="1" dirty="0"/>
              <a:t> </a:t>
            </a:r>
            <a:r>
              <a:rPr lang="en-GB" sz="2400" dirty="0"/>
              <a:t>is often used for: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7973DF-05EA-4542-B0F1-DA5B49A66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10528"/>
              </p:ext>
            </p:extLst>
          </p:nvPr>
        </p:nvGraphicFramePr>
        <p:xfrm>
          <a:off x="1145475" y="1865546"/>
          <a:ext cx="985381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909">
                  <a:extLst>
                    <a:ext uri="{9D8B030D-6E8A-4147-A177-3AD203B41FA5}">
                      <a16:colId xmlns:a16="http://schemas.microsoft.com/office/drawing/2014/main" val="766869440"/>
                    </a:ext>
                  </a:extLst>
                </a:gridCol>
                <a:gridCol w="4926909">
                  <a:extLst>
                    <a:ext uri="{9D8B030D-6E8A-4147-A177-3AD203B41FA5}">
                      <a16:colId xmlns:a16="http://schemas.microsoft.com/office/drawing/2014/main" val="285947862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59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Everyday conversation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Family,</a:t>
                      </a:r>
                      <a:r>
                        <a:rPr lang="en-GB" sz="2000" baseline="0" dirty="0"/>
                        <a:t> friends and people you know well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1259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Social media and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People similar</a:t>
                      </a:r>
                      <a:r>
                        <a:rPr lang="en-GB" sz="2000" baseline="0" dirty="0"/>
                        <a:t> to you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00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Most spoken communication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People you</a:t>
                      </a:r>
                      <a:r>
                        <a:rPr lang="en-GB" sz="2000" baseline="0" dirty="0"/>
                        <a:t> meet in day-to-day life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2720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11A063-126C-4BE3-AF54-F6A68C976D14}"/>
              </a:ext>
            </a:extLst>
          </p:cNvPr>
          <p:cNvSpPr txBox="1"/>
          <p:nvPr/>
        </p:nvSpPr>
        <p:spPr>
          <a:xfrm rot="20946561">
            <a:off x="1158580" y="4465926"/>
            <a:ext cx="3162595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It’s okay, man. Thanks for trying.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97F61-4296-421D-A1CA-24CEBC107F02}"/>
              </a:ext>
            </a:extLst>
          </p:cNvPr>
          <p:cNvSpPr txBox="1"/>
          <p:nvPr/>
        </p:nvSpPr>
        <p:spPr>
          <a:xfrm>
            <a:off x="4472720" y="5276071"/>
            <a:ext cx="3199327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We’re having lunch. Coming?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FA983-5007-4C12-A5B7-31D1200A29B6}"/>
              </a:ext>
            </a:extLst>
          </p:cNvPr>
          <p:cNvSpPr txBox="1"/>
          <p:nvPr/>
        </p:nvSpPr>
        <p:spPr>
          <a:xfrm rot="22260000">
            <a:off x="7870369" y="4403728"/>
            <a:ext cx="3187414" cy="369332"/>
          </a:xfrm>
          <a:prstGeom prst="rect">
            <a:avLst/>
          </a:prstGeom>
          <a:solidFill>
            <a:srgbClr val="62D86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err="1">
                <a:latin typeface="+mj-lt"/>
              </a:rPr>
              <a:t>Eeew</a:t>
            </a:r>
            <a:r>
              <a:rPr lang="en-GB" i="1" dirty="0">
                <a:latin typeface="+mj-lt"/>
              </a:rPr>
              <a:t>! That’s disgusting - that is.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C6B213-8BB1-B440-8BFC-4826E26C4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535" y="4006783"/>
            <a:ext cx="1143695" cy="114369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C82E47-A509-004E-AB9C-670CA0A21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8112" y="381046"/>
            <a:ext cx="812800" cy="812800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EEF27A-95BA-5640-ABA3-AA873F2DF0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8112" y="5460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E461F6-146D-452F-9860-8F2C2D1F963D}"/>
              </a:ext>
            </a:extLst>
          </p:cNvPr>
          <p:cNvSpPr txBox="1"/>
          <p:nvPr/>
        </p:nvSpPr>
        <p:spPr>
          <a:xfrm>
            <a:off x="839566" y="1455846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Formal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B050"/>
                </a:solidFill>
              </a:rPr>
              <a:t>informal</a:t>
            </a:r>
            <a:r>
              <a:rPr lang="en-GB" sz="2400" dirty="0"/>
              <a:t> </a:t>
            </a:r>
            <a:r>
              <a:rPr lang="en-GB" sz="2400" i="1" dirty="0"/>
              <a:t>registers</a:t>
            </a:r>
            <a:r>
              <a:rPr lang="en-GB" sz="2400" dirty="0"/>
              <a:t> tend to use different </a:t>
            </a:r>
            <a:r>
              <a:rPr lang="en-GB" sz="2400" b="1" dirty="0"/>
              <a:t>vocabulary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76EFE-4E56-4065-9BC2-614C230D094B}"/>
              </a:ext>
            </a:extLst>
          </p:cNvPr>
          <p:cNvSpPr/>
          <p:nvPr/>
        </p:nvSpPr>
        <p:spPr>
          <a:xfrm>
            <a:off x="3254704" y="742098"/>
            <a:ext cx="5645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Formal</a:t>
            </a:r>
            <a:r>
              <a:rPr lang="en-GB" sz="3200" b="1" dirty="0"/>
              <a:t> and </a:t>
            </a:r>
            <a:r>
              <a:rPr lang="en-GB" sz="3200" b="1" dirty="0">
                <a:solidFill>
                  <a:srgbClr val="00B050"/>
                </a:solidFill>
              </a:rPr>
              <a:t>Informal</a:t>
            </a:r>
            <a:r>
              <a:rPr lang="en-GB" sz="3200" b="1" dirty="0"/>
              <a:t> Vocabulary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DF430-7121-48B3-AEE6-951260C12D00}"/>
              </a:ext>
            </a:extLst>
          </p:cNvPr>
          <p:cNvSpPr txBox="1"/>
          <p:nvPr/>
        </p:nvSpPr>
        <p:spPr>
          <a:xfrm>
            <a:off x="4284111" y="2400052"/>
            <a:ext cx="411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+mj-lt"/>
              </a:rPr>
              <a:t>Could you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assist</a:t>
            </a:r>
            <a:r>
              <a:rPr lang="en-GB" sz="2400" i="1" dirty="0">
                <a:latin typeface="+mj-lt"/>
              </a:rPr>
              <a:t> me?</a:t>
            </a:r>
          </a:p>
          <a:p>
            <a:r>
              <a:rPr lang="en-GB" sz="2400" i="1" dirty="0">
                <a:latin typeface="+mj-lt"/>
              </a:rPr>
              <a:t>Give me a </a:t>
            </a:r>
            <a:r>
              <a:rPr lang="en-GB" sz="2400" i="1" dirty="0">
                <a:solidFill>
                  <a:srgbClr val="008000"/>
                </a:solidFill>
                <a:latin typeface="+mj-lt"/>
              </a:rPr>
              <a:t>hand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Who is the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champion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Who’s the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champ</a:t>
            </a:r>
            <a:r>
              <a:rPr lang="en-GB" sz="2400" i="1" dirty="0">
                <a:latin typeface="+mj-lt"/>
              </a:rPr>
              <a:t>?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excluded</a:t>
            </a:r>
            <a:r>
              <a:rPr lang="en-GB" sz="2400" i="1" dirty="0">
                <a:latin typeface="+mj-lt"/>
              </a:rPr>
              <a:t> from school.</a:t>
            </a:r>
          </a:p>
          <a:p>
            <a:r>
              <a:rPr lang="en-GB" sz="2400" i="1" dirty="0">
                <a:latin typeface="+mj-lt"/>
              </a:rPr>
              <a:t>He was </a:t>
            </a:r>
            <a:r>
              <a:rPr lang="en-GB" sz="2400" b="1" i="1" dirty="0">
                <a:solidFill>
                  <a:srgbClr val="00B050"/>
                </a:solidFill>
                <a:latin typeface="+mj-lt"/>
              </a:rPr>
              <a:t>kicked out</a:t>
            </a:r>
            <a:r>
              <a:rPr lang="en-GB" sz="2400" i="1" dirty="0">
                <a:latin typeface="+mj-lt"/>
              </a:rPr>
              <a:t> of school.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61D04-2E44-436B-808E-8E0FBCFE4DA1}"/>
              </a:ext>
            </a:extLst>
          </p:cNvPr>
          <p:cNvSpPr txBox="1"/>
          <p:nvPr/>
        </p:nvSpPr>
        <p:spPr>
          <a:xfrm>
            <a:off x="814560" y="5502130"/>
            <a:ext cx="1052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With </a:t>
            </a:r>
            <a:r>
              <a:rPr lang="en-GB" sz="2400" dirty="0">
                <a:solidFill>
                  <a:srgbClr val="7030A0"/>
                </a:solidFill>
              </a:rPr>
              <a:t>formal vocabulary</a:t>
            </a:r>
            <a:r>
              <a:rPr lang="en-GB" sz="2400" dirty="0"/>
              <a:t>, words are often </a:t>
            </a:r>
            <a:r>
              <a:rPr lang="en-GB" sz="2400" i="1" dirty="0"/>
              <a:t>longer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4EE009-0D26-4662-AFAE-2E5655D6DD9D}"/>
              </a:ext>
            </a:extLst>
          </p:cNvPr>
          <p:cNvSpPr/>
          <p:nvPr/>
        </p:nvSpPr>
        <p:spPr>
          <a:xfrm>
            <a:off x="1375392" y="2918786"/>
            <a:ext cx="1546504" cy="795866"/>
          </a:xfrm>
          <a:prstGeom prst="roundRect">
            <a:avLst/>
          </a:prstGeom>
          <a:solidFill>
            <a:srgbClr val="62D86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Informal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D13F5E-40B9-4E18-88B4-78AF5BC73C0E}"/>
              </a:ext>
            </a:extLst>
          </p:cNvPr>
          <p:cNvSpPr/>
          <p:nvPr/>
        </p:nvSpPr>
        <p:spPr>
          <a:xfrm>
            <a:off x="9149450" y="2909123"/>
            <a:ext cx="2056977" cy="795866"/>
          </a:xfrm>
          <a:prstGeom prst="roundRect">
            <a:avLst/>
          </a:prstGeom>
          <a:solidFill>
            <a:srgbClr val="BF9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Formal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C607D66-16C7-8649-859B-4AFA560FD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746" y="37907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77883C-DFBD-40F1-8D7A-E2EA095DE7EA}"/>
              </a:ext>
            </a:extLst>
          </p:cNvPr>
          <p:cNvSpPr txBox="1"/>
          <p:nvPr/>
        </p:nvSpPr>
        <p:spPr>
          <a:xfrm>
            <a:off x="790465" y="720635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Contractions</a:t>
            </a:r>
            <a:endParaRPr lang="en-GB" sz="3600" b="1" i="1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 appear in </a:t>
            </a:r>
            <a:r>
              <a:rPr lang="en-GB" sz="2400" dirty="0">
                <a:solidFill>
                  <a:srgbClr val="00B050"/>
                </a:solidFill>
              </a:rPr>
              <a:t>informal language</a:t>
            </a:r>
            <a:r>
              <a:rPr lang="en-GB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149B6-DA72-43C6-8C6B-6CD576361288}"/>
              </a:ext>
            </a:extLst>
          </p:cNvPr>
          <p:cNvSpPr txBox="1"/>
          <p:nvPr/>
        </p:nvSpPr>
        <p:spPr>
          <a:xfrm>
            <a:off x="1050670" y="2185657"/>
            <a:ext cx="1004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Spoken language often contains </a:t>
            </a:r>
            <a:r>
              <a:rPr lang="en-GB" sz="2400" dirty="0">
                <a:solidFill>
                  <a:srgbClr val="FF0000"/>
                </a:solidFill>
              </a:rPr>
              <a:t>contractions</a:t>
            </a:r>
            <a:r>
              <a:rPr lang="en-GB" sz="2400" dirty="0"/>
              <a:t>…</a:t>
            </a:r>
          </a:p>
          <a:p>
            <a:pPr algn="ctr"/>
            <a:r>
              <a:rPr lang="en-GB" sz="2400" dirty="0"/>
              <a:t>but written </a:t>
            </a:r>
            <a:r>
              <a:rPr lang="en-GB" sz="2400" dirty="0">
                <a:solidFill>
                  <a:srgbClr val="7030A0"/>
                </a:solidFill>
              </a:rPr>
              <a:t>formal language </a:t>
            </a:r>
            <a:r>
              <a:rPr lang="en-GB" sz="2400" dirty="0"/>
              <a:t>uses the longer versions of the word/s.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94AC-61C8-44B4-8AF4-6D2BA1BC2999}"/>
              </a:ext>
            </a:extLst>
          </p:cNvPr>
          <p:cNvSpPr txBox="1"/>
          <p:nvPr/>
        </p:nvSpPr>
        <p:spPr>
          <a:xfrm>
            <a:off x="827981" y="3452055"/>
            <a:ext cx="462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We might </a:t>
            </a:r>
            <a:r>
              <a:rPr lang="en-GB" sz="2400" i="1" dirty="0">
                <a:solidFill>
                  <a:srgbClr val="7030A0"/>
                </a:solidFill>
              </a:rPr>
              <a:t>write</a:t>
            </a:r>
            <a:r>
              <a:rPr lang="en-GB" sz="2400" dirty="0"/>
              <a:t>:</a:t>
            </a:r>
          </a:p>
          <a:p>
            <a:pPr algn="ctr"/>
            <a:endParaRPr lang="en-GB" sz="2400" dirty="0">
              <a:latin typeface="+mj-lt"/>
            </a:endParaRPr>
          </a:p>
          <a:p>
            <a:pPr algn="ctr"/>
            <a:r>
              <a:rPr lang="en-GB" sz="2400" b="1" i="1" dirty="0">
                <a:latin typeface="+mj-lt"/>
              </a:rPr>
              <a:t>Do not </a:t>
            </a:r>
            <a:r>
              <a:rPr lang="en-GB" sz="2400" i="1" dirty="0">
                <a:latin typeface="+mj-lt"/>
              </a:rPr>
              <a:t>say that I </a:t>
            </a:r>
            <a:r>
              <a:rPr lang="en-GB" sz="2400" b="1" i="1" dirty="0">
                <a:latin typeface="+mj-lt"/>
              </a:rPr>
              <a:t>did not</a:t>
            </a:r>
            <a:r>
              <a:rPr lang="en-GB" sz="2400" i="1" dirty="0">
                <a:latin typeface="+mj-lt"/>
              </a:rPr>
              <a:t> warn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97578-F632-49FB-9AD2-96D15DA39494}"/>
              </a:ext>
            </a:extLst>
          </p:cNvPr>
          <p:cNvSpPr txBox="1"/>
          <p:nvPr/>
        </p:nvSpPr>
        <p:spPr>
          <a:xfrm>
            <a:off x="6742419" y="3417468"/>
            <a:ext cx="462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but we are more likely to </a:t>
            </a:r>
            <a:r>
              <a:rPr lang="en-GB" sz="2400" i="1" dirty="0">
                <a:solidFill>
                  <a:srgbClr val="00B050"/>
                </a:solidFill>
              </a:rPr>
              <a:t>say</a:t>
            </a:r>
            <a:r>
              <a:rPr lang="en-GB" sz="2400" dirty="0"/>
              <a:t>:</a:t>
            </a:r>
          </a:p>
        </p:txBody>
      </p:sp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1E4D910E-B5CF-4B43-9F54-F97F610E03F2}"/>
              </a:ext>
            </a:extLst>
          </p:cNvPr>
          <p:cNvSpPr/>
          <p:nvPr/>
        </p:nvSpPr>
        <p:spPr>
          <a:xfrm>
            <a:off x="7349599" y="4052220"/>
            <a:ext cx="3744991" cy="890577"/>
          </a:xfrm>
          <a:prstGeom prst="wedgeRoundRectCallout">
            <a:avLst>
              <a:gd name="adj1" fmla="val 54204"/>
              <a:gd name="adj2" fmla="val 889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FF0000"/>
                </a:solidFill>
                <a:latin typeface="+mj-lt"/>
              </a:rPr>
              <a:t>Don’t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say I 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didn’t </a:t>
            </a:r>
            <a:r>
              <a:rPr lang="en-GB" sz="2400" i="1" dirty="0">
                <a:solidFill>
                  <a:schemeClr val="tx1"/>
                </a:solidFill>
                <a:latin typeface="+mj-lt"/>
              </a:rPr>
              <a:t>warn you.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6AF6F-14FA-4E3C-AB16-110AC59E6B5C}"/>
              </a:ext>
            </a:extLst>
          </p:cNvPr>
          <p:cNvSpPr txBox="1"/>
          <p:nvPr/>
        </p:nvSpPr>
        <p:spPr>
          <a:xfrm>
            <a:off x="651836" y="5698714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What are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formal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versions of the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contractions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  <a:ea typeface="MS Mincho"/>
                <a:cs typeface="Times New Roman" panose="02020603050405020304" pitchFamily="18" charset="0"/>
              </a:rPr>
              <a:t> above?</a:t>
            </a:r>
            <a:endParaRPr lang="en-GB" sz="2000" i="1" dirty="0">
              <a:solidFill>
                <a:schemeClr val="accent1">
                  <a:lumMod val="75000"/>
                </a:schemeClr>
              </a:solidFill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2">
            <a:extLst>
              <a:ext uri="{FF2B5EF4-FFF2-40B4-BE49-F238E27FC236}">
                <a16:creationId xmlns:a16="http://schemas.microsoft.com/office/drawing/2014/main" id="{1B2FACA6-8462-4B39-B29E-92FFEC7DBD47}"/>
              </a:ext>
            </a:extLst>
          </p:cNvPr>
          <p:cNvSpPr/>
          <p:nvPr/>
        </p:nvSpPr>
        <p:spPr>
          <a:xfrm>
            <a:off x="9869154" y="1270914"/>
            <a:ext cx="1614621" cy="543138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haven’t</a:t>
            </a: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E14E501F-2503-4907-8305-47C437D01121}"/>
              </a:ext>
            </a:extLst>
          </p:cNvPr>
          <p:cNvSpPr/>
          <p:nvPr/>
        </p:nvSpPr>
        <p:spPr>
          <a:xfrm>
            <a:off x="645073" y="1290784"/>
            <a:ext cx="1463946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mustn't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31920677-673A-4EC4-B29B-6892956D5D6F}"/>
              </a:ext>
            </a:extLst>
          </p:cNvPr>
          <p:cNvSpPr/>
          <p:nvPr/>
        </p:nvSpPr>
        <p:spPr>
          <a:xfrm>
            <a:off x="10033427" y="564431"/>
            <a:ext cx="1450348" cy="500825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you’re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6">
            <a:extLst>
              <a:ext uri="{FF2B5EF4-FFF2-40B4-BE49-F238E27FC236}">
                <a16:creationId xmlns:a16="http://schemas.microsoft.com/office/drawing/2014/main" id="{C1E179F2-B609-4478-9759-3D9DCA7860D4}"/>
              </a:ext>
            </a:extLst>
          </p:cNvPr>
          <p:cNvSpPr/>
          <p:nvPr/>
        </p:nvSpPr>
        <p:spPr>
          <a:xfrm>
            <a:off x="8729456" y="554219"/>
            <a:ext cx="1139698" cy="511037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we’re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14E8A478-0804-4C0F-842B-A69CC045BE6F}"/>
              </a:ext>
            </a:extLst>
          </p:cNvPr>
          <p:cNvSpPr/>
          <p:nvPr/>
        </p:nvSpPr>
        <p:spPr>
          <a:xfrm>
            <a:off x="1625668" y="561814"/>
            <a:ext cx="1250268" cy="50774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what’s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9">
            <a:extLst>
              <a:ext uri="{FF2B5EF4-FFF2-40B4-BE49-F238E27FC236}">
                <a16:creationId xmlns:a16="http://schemas.microsoft.com/office/drawing/2014/main" id="{562A8353-C367-442C-91C2-64899C2C1A3B}"/>
              </a:ext>
            </a:extLst>
          </p:cNvPr>
          <p:cNvSpPr/>
          <p:nvPr/>
        </p:nvSpPr>
        <p:spPr>
          <a:xfrm>
            <a:off x="645074" y="559054"/>
            <a:ext cx="811193" cy="510506"/>
          </a:xfrm>
          <a:prstGeom prst="wedgeRoundRectCallout">
            <a:avLst>
              <a:gd name="adj1" fmla="val 43387"/>
              <a:gd name="adj2" fmla="val 63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I’d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B592FE5-492A-E848-A798-16A24A2BB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34930" y="2483503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04F50C-0EFC-964C-9784-9E0E6E0E45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70975" y="5696120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060E12-D800-6944-A486-AAA9851F2AE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2754" y="56961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74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build="p"/>
      <p:bldP spid="6" grpId="0" uiExpand="1" build="p"/>
      <p:bldP spid="7" grpId="0" uiExpand="1" build="p"/>
      <p:bldP spid="8" grpId="0" animBg="1"/>
      <p:bldP spid="9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9579E-00D1-4576-A756-2085D1D8B0AE}"/>
              </a:ext>
            </a:extLst>
          </p:cNvPr>
          <p:cNvSpPr txBox="1"/>
          <p:nvPr/>
        </p:nvSpPr>
        <p:spPr>
          <a:xfrm>
            <a:off x="586243" y="1272388"/>
            <a:ext cx="56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 are questions added to a </a:t>
            </a:r>
            <a:r>
              <a:rPr lang="en-GB" sz="2400" u="sng" dirty="0"/>
              <a:t>clause</a:t>
            </a:r>
            <a:r>
              <a:rPr lang="en-GB" sz="2400" dirty="0"/>
              <a:t> to encourage a listener to respond.</a:t>
            </a:r>
            <a:endParaRPr lang="en-GB" sz="440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06D50-E30C-4560-8DD6-E606AB58B293}"/>
              </a:ext>
            </a:extLst>
          </p:cNvPr>
          <p:cNvSpPr/>
          <p:nvPr/>
        </p:nvSpPr>
        <p:spPr>
          <a:xfrm>
            <a:off x="-32418" y="556193"/>
            <a:ext cx="86111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C000"/>
                </a:solidFill>
              </a:rPr>
              <a:t>Question Tags </a:t>
            </a:r>
            <a:r>
              <a:rPr lang="en-GB" sz="2800" dirty="0">
                <a:solidFill>
                  <a:prstClr val="black"/>
                </a:solidFill>
              </a:rPr>
              <a:t>can be used in </a:t>
            </a:r>
            <a:r>
              <a:rPr lang="en-GB" sz="2800" dirty="0">
                <a:solidFill>
                  <a:srgbClr val="00B050"/>
                </a:solidFill>
              </a:rPr>
              <a:t>informal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i="1" dirty="0">
                <a:solidFill>
                  <a:prstClr val="black"/>
                </a:solidFill>
              </a:rPr>
              <a:t>language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DCD27D4-9F5B-4E6D-B0A6-E2ACC98922E4}"/>
              </a:ext>
            </a:extLst>
          </p:cNvPr>
          <p:cNvSpPr/>
          <p:nvPr/>
        </p:nvSpPr>
        <p:spPr>
          <a:xfrm rot="5400000">
            <a:off x="1759446" y="2510208"/>
            <a:ext cx="267539" cy="139818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7E355-EED6-4D37-80FE-49F1E35A98AB}"/>
              </a:ext>
            </a:extLst>
          </p:cNvPr>
          <p:cNvSpPr txBox="1"/>
          <p:nvPr/>
        </p:nvSpPr>
        <p:spPr>
          <a:xfrm>
            <a:off x="3238730" y="2725845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3A5B5-9A60-4E76-8B4E-51CFFA62DE78}"/>
              </a:ext>
            </a:extLst>
          </p:cNvPr>
          <p:cNvSpPr txBox="1"/>
          <p:nvPr/>
        </p:nvSpPr>
        <p:spPr>
          <a:xfrm>
            <a:off x="1204678" y="2634006"/>
            <a:ext cx="1283109" cy="39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8F4357A1-1EFF-4829-8AF1-F2CC14BC2154}"/>
              </a:ext>
            </a:extLst>
          </p:cNvPr>
          <p:cNvSpPr/>
          <p:nvPr/>
        </p:nvSpPr>
        <p:spPr>
          <a:xfrm rot="5400000">
            <a:off x="3275989" y="2456229"/>
            <a:ext cx="252000" cy="1476000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16657-660E-4F6B-8594-016B916BAA0E}"/>
              </a:ext>
            </a:extLst>
          </p:cNvPr>
          <p:cNvSpPr txBox="1"/>
          <p:nvPr/>
        </p:nvSpPr>
        <p:spPr>
          <a:xfrm>
            <a:off x="2906990" y="2630450"/>
            <a:ext cx="819440" cy="39600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7D076-2AC7-4C8C-B17A-E53EB70C37B2}"/>
              </a:ext>
            </a:extLst>
          </p:cNvPr>
          <p:cNvSpPr/>
          <p:nvPr/>
        </p:nvSpPr>
        <p:spPr>
          <a:xfrm>
            <a:off x="825415" y="3381405"/>
            <a:ext cx="201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You’re joking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499E6B-0245-498D-8F57-BBFF43597AC4}"/>
              </a:ext>
            </a:extLst>
          </p:cNvPr>
          <p:cNvSpPr/>
          <p:nvPr/>
        </p:nvSpPr>
        <p:spPr>
          <a:xfrm>
            <a:off x="2466700" y="3388599"/>
            <a:ext cx="173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aren’t you?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3A354D2-8F86-44A5-95DB-E53887AAA8E7}"/>
              </a:ext>
            </a:extLst>
          </p:cNvPr>
          <p:cNvSpPr/>
          <p:nvPr/>
        </p:nvSpPr>
        <p:spPr>
          <a:xfrm>
            <a:off x="5472826" y="2708273"/>
            <a:ext cx="1590167" cy="1328715"/>
          </a:xfrm>
          <a:prstGeom prst="wedgeRoundRectCallout">
            <a:avLst>
              <a:gd name="adj1" fmla="val 5089"/>
              <a:gd name="adj2" fmla="val 10153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n w="0"/>
                <a:solidFill>
                  <a:schemeClr val="tx1"/>
                </a:solidFill>
              </a:rPr>
              <a:t>The </a:t>
            </a:r>
            <a:r>
              <a:rPr lang="en-GB" sz="1600" dirty="0">
                <a:ln w="0">
                  <a:noFill/>
                </a:ln>
                <a:solidFill>
                  <a:srgbClr val="E6AF00"/>
                </a:solidFill>
              </a:rPr>
              <a:t>tag</a:t>
            </a:r>
            <a:r>
              <a:rPr lang="en-GB" sz="1600" dirty="0">
                <a:ln w="0"/>
                <a:solidFill>
                  <a:schemeClr val="tx1"/>
                </a:solidFill>
              </a:rPr>
              <a:t> changes a </a:t>
            </a:r>
            <a:r>
              <a:rPr lang="en-GB" sz="1600" b="1" dirty="0">
                <a:ln w="0"/>
                <a:solidFill>
                  <a:schemeClr val="tx1"/>
                </a:solidFill>
              </a:rPr>
              <a:t>statement</a:t>
            </a:r>
            <a:r>
              <a:rPr lang="en-GB" sz="1600" dirty="0">
                <a:ln w="0"/>
                <a:solidFill>
                  <a:schemeClr val="tx1"/>
                </a:solidFill>
              </a:rPr>
              <a:t> into a </a:t>
            </a:r>
            <a:r>
              <a:rPr lang="en-GB" sz="1600" b="1" dirty="0">
                <a:ln w="0"/>
                <a:solidFill>
                  <a:schemeClr val="tx1"/>
                </a:solidFill>
              </a:rPr>
              <a:t>question</a:t>
            </a:r>
            <a:r>
              <a:rPr lang="en-GB" sz="1600" dirty="0">
                <a:ln w="0"/>
                <a:solidFill>
                  <a:schemeClr val="tx1"/>
                </a:solidFill>
              </a:rPr>
              <a:t>.</a:t>
            </a:r>
            <a:endParaRPr lang="en-GB" sz="16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CE01031-6207-4707-87D0-3A4D1464F839}"/>
              </a:ext>
            </a:extLst>
          </p:cNvPr>
          <p:cNvSpPr/>
          <p:nvPr/>
        </p:nvSpPr>
        <p:spPr>
          <a:xfrm rot="5400000">
            <a:off x="1786703" y="4030605"/>
            <a:ext cx="258334" cy="226469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65741-4A96-4142-AC7D-1A39B828C5F4}"/>
              </a:ext>
            </a:extLst>
          </p:cNvPr>
          <p:cNvSpPr txBox="1"/>
          <p:nvPr/>
        </p:nvSpPr>
        <p:spPr>
          <a:xfrm>
            <a:off x="1299222" y="4625533"/>
            <a:ext cx="1283109" cy="39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49E925E-5A47-42F8-9870-463E0EF3A2E8}"/>
              </a:ext>
            </a:extLst>
          </p:cNvPr>
          <p:cNvSpPr/>
          <p:nvPr/>
        </p:nvSpPr>
        <p:spPr>
          <a:xfrm rot="5400000">
            <a:off x="3611660" y="4554673"/>
            <a:ext cx="235706" cy="1207855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C3542-FC20-446C-A34D-5623944BDD9F}"/>
              </a:ext>
            </a:extLst>
          </p:cNvPr>
          <p:cNvSpPr txBox="1"/>
          <p:nvPr/>
        </p:nvSpPr>
        <p:spPr>
          <a:xfrm>
            <a:off x="3319793" y="4625533"/>
            <a:ext cx="819440" cy="39600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F4D74F-1550-4D33-8D60-AAD67CB09FE1}"/>
              </a:ext>
            </a:extLst>
          </p:cNvPr>
          <p:cNvSpPr/>
          <p:nvPr/>
        </p:nvSpPr>
        <p:spPr>
          <a:xfrm>
            <a:off x="569153" y="5334322"/>
            <a:ext cx="266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u="sng" dirty="0">
                <a:latin typeface="+mj-lt"/>
              </a:rPr>
              <a:t>He is from London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29E4B-BD2E-4F27-8F4E-930AF41666A6}"/>
              </a:ext>
            </a:extLst>
          </p:cNvPr>
          <p:cNvSpPr/>
          <p:nvPr/>
        </p:nvSpPr>
        <p:spPr>
          <a:xfrm>
            <a:off x="3050482" y="5327433"/>
            <a:ext cx="1358064" cy="36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isn’t he?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DE560-2201-40B8-824D-AC27E01C4F8B}"/>
              </a:ext>
            </a:extLst>
          </p:cNvPr>
          <p:cNvSpPr txBox="1"/>
          <p:nvPr/>
        </p:nvSpPr>
        <p:spPr>
          <a:xfrm>
            <a:off x="5901222" y="1283157"/>
            <a:ext cx="598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 can be used to soften a </a:t>
            </a:r>
            <a:r>
              <a:rPr lang="en-GB" sz="2400" b="1" dirty="0"/>
              <a:t>command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A6D01-8E78-4B7E-A816-C0DFC0ADEF5B}"/>
              </a:ext>
            </a:extLst>
          </p:cNvPr>
          <p:cNvSpPr txBox="1"/>
          <p:nvPr/>
        </p:nvSpPr>
        <p:spPr>
          <a:xfrm>
            <a:off x="7659714" y="2619231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B9C3E891-66E2-4D62-97E6-2F5D410369B2}"/>
              </a:ext>
            </a:extLst>
          </p:cNvPr>
          <p:cNvSpPr/>
          <p:nvPr/>
        </p:nvSpPr>
        <p:spPr>
          <a:xfrm rot="5400000">
            <a:off x="8518212" y="1793675"/>
            <a:ext cx="229232" cy="1946228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308E7C-3500-4A6C-8C58-1E9D5D2C84BF}"/>
              </a:ext>
            </a:extLst>
          </p:cNvPr>
          <p:cNvSpPr txBox="1"/>
          <p:nvPr/>
        </p:nvSpPr>
        <p:spPr>
          <a:xfrm>
            <a:off x="7927082" y="2162165"/>
            <a:ext cx="12831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73635B65-A2DD-4854-9FEC-51F084DC90A5}"/>
              </a:ext>
            </a:extLst>
          </p:cNvPr>
          <p:cNvSpPr/>
          <p:nvPr/>
        </p:nvSpPr>
        <p:spPr>
          <a:xfrm rot="5400000">
            <a:off x="10063785" y="2244495"/>
            <a:ext cx="216954" cy="990078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F5F350-9D13-4C53-903D-F902CFE6A6F2}"/>
              </a:ext>
            </a:extLst>
          </p:cNvPr>
          <p:cNvSpPr txBox="1"/>
          <p:nvPr/>
        </p:nvSpPr>
        <p:spPr>
          <a:xfrm>
            <a:off x="9738639" y="2162165"/>
            <a:ext cx="819440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A9A60D-C8FD-4872-8D73-AEC931E9BCD0}"/>
              </a:ext>
            </a:extLst>
          </p:cNvPr>
          <p:cNvSpPr/>
          <p:nvPr/>
        </p:nvSpPr>
        <p:spPr>
          <a:xfrm>
            <a:off x="7642969" y="2881405"/>
            <a:ext cx="193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Pass me a pen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5472B1-CA56-4946-9731-53912FF41391}"/>
              </a:ext>
            </a:extLst>
          </p:cNvPr>
          <p:cNvSpPr/>
          <p:nvPr/>
        </p:nvSpPr>
        <p:spPr>
          <a:xfrm>
            <a:off x="9389365" y="2869717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will you?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809C64-0449-44FF-97B2-C69001077FBD}"/>
              </a:ext>
            </a:extLst>
          </p:cNvPr>
          <p:cNvSpPr txBox="1"/>
          <p:nvPr/>
        </p:nvSpPr>
        <p:spPr>
          <a:xfrm>
            <a:off x="6869372" y="3621490"/>
            <a:ext cx="477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 very </a:t>
            </a:r>
            <a:r>
              <a:rPr lang="en-GB" sz="2400" dirty="0">
                <a:solidFill>
                  <a:srgbClr val="00B050"/>
                </a:solidFill>
              </a:rPr>
              <a:t>informal speech </a:t>
            </a:r>
            <a:r>
              <a:rPr lang="en-GB" sz="2400" i="1" dirty="0"/>
              <a:t>right</a:t>
            </a:r>
            <a:r>
              <a:rPr lang="en-GB" sz="2400" dirty="0"/>
              <a:t> and </a:t>
            </a:r>
            <a:r>
              <a:rPr lang="en-GB" sz="2400" i="1" dirty="0"/>
              <a:t>yeah</a:t>
            </a:r>
            <a:r>
              <a:rPr lang="en-GB" sz="2400" dirty="0"/>
              <a:t> can be used as </a:t>
            </a:r>
            <a:r>
              <a:rPr lang="en-GB" sz="2400" dirty="0">
                <a:solidFill>
                  <a:srgbClr val="FFC000"/>
                </a:solidFill>
              </a:rPr>
              <a:t>tags</a:t>
            </a:r>
            <a:r>
              <a:rPr lang="en-GB" sz="2400" dirty="0"/>
              <a:t>.</a:t>
            </a:r>
            <a:endParaRPr lang="en-GB" sz="2400" dirty="0">
              <a:effectLst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C6397FC8-411D-43FF-B208-3B7EC9A1CBB6}"/>
              </a:ext>
            </a:extLst>
          </p:cNvPr>
          <p:cNvSpPr/>
          <p:nvPr/>
        </p:nvSpPr>
        <p:spPr>
          <a:xfrm rot="5400000">
            <a:off x="8569847" y="4473056"/>
            <a:ext cx="267300" cy="1552832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3988B5-3A0A-433D-906C-4A2E8A2F6A83}"/>
              </a:ext>
            </a:extLst>
          </p:cNvPr>
          <p:cNvSpPr txBox="1"/>
          <p:nvPr/>
        </p:nvSpPr>
        <p:spPr>
          <a:xfrm>
            <a:off x="8061942" y="4729730"/>
            <a:ext cx="128310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4D553491-44B2-4D85-858D-98368476BBD0}"/>
              </a:ext>
            </a:extLst>
          </p:cNvPr>
          <p:cNvSpPr/>
          <p:nvPr/>
        </p:nvSpPr>
        <p:spPr>
          <a:xfrm rot="5400000">
            <a:off x="9809787" y="4808459"/>
            <a:ext cx="204311" cy="897301"/>
          </a:xfrm>
          <a:prstGeom prst="leftBrace">
            <a:avLst/>
          </a:prstGeom>
          <a:ln w="190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C68DA-134A-4E33-BF34-DD05A62ADA69}"/>
              </a:ext>
            </a:extLst>
          </p:cNvPr>
          <p:cNvSpPr txBox="1"/>
          <p:nvPr/>
        </p:nvSpPr>
        <p:spPr>
          <a:xfrm>
            <a:off x="9518843" y="4729730"/>
            <a:ext cx="819440" cy="369332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Tag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02144BE-FF43-40BE-BA79-7CF7155204F2}"/>
              </a:ext>
            </a:extLst>
          </p:cNvPr>
          <p:cNvSpPr/>
          <p:nvPr/>
        </p:nvSpPr>
        <p:spPr>
          <a:xfrm>
            <a:off x="7794579" y="5334322"/>
            <a:ext cx="1685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You’re ready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DEB5E8-13AB-4DDF-AF27-5B23BCB29954}"/>
              </a:ext>
            </a:extLst>
          </p:cNvPr>
          <p:cNvSpPr/>
          <p:nvPr/>
        </p:nvSpPr>
        <p:spPr>
          <a:xfrm>
            <a:off x="9284066" y="5316212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, yeah?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5F0FF1-B013-8F4D-886B-CC454AF5F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59" l="3182" r="98182">
                        <a14:foregroundMark x1="11136" y1="17517" x2="50682" y2="5952"/>
                        <a14:foregroundMark x1="50682" y1="5952" x2="68182" y2="9184"/>
                        <a14:foregroundMark x1="68182" y1="9184" x2="76136" y2="4592"/>
                        <a14:foregroundMark x1="12955" y1="12755" x2="5909" y2="15306"/>
                        <a14:foregroundMark x1="21136" y1="3912" x2="56364" y2="2891"/>
                        <a14:foregroundMark x1="56364" y1="2891" x2="72727" y2="9014"/>
                        <a14:foregroundMark x1="72727" y1="9014" x2="80000" y2="3912"/>
                        <a14:foregroundMark x1="9318" y1="75340" x2="20227" y2="87075"/>
                        <a14:foregroundMark x1="20227" y1="87075" x2="37955" y2="85034"/>
                        <a14:foregroundMark x1="37955" y1="85034" x2="59773" y2="93197"/>
                        <a14:foregroundMark x1="59773" y1="93197" x2="79318" y2="87925"/>
                        <a14:foregroundMark x1="79318" y1="87925" x2="87273" y2="71088"/>
                        <a14:foregroundMark x1="87273" y1="71088" x2="73409" y2="60374"/>
                        <a14:foregroundMark x1="73409" y1="60374" x2="75682" y2="61395"/>
                        <a14:foregroundMark x1="77500" y1="59014" x2="88409" y2="63605"/>
                        <a14:foregroundMark x1="93182" y1="63946" x2="95000" y2="79252"/>
                        <a14:foregroundMark x1="95000" y1="79252" x2="86364" y2="92857"/>
                        <a14:foregroundMark x1="86364" y1="92857" x2="27727" y2="98469"/>
                        <a14:foregroundMark x1="27727" y1="98469" x2="13864" y2="89796"/>
                        <a14:foregroundMark x1="13864" y1="89796" x2="11591" y2="70748"/>
                        <a14:foregroundMark x1="3409" y1="71429" x2="3636" y2="91327"/>
                        <a14:foregroundMark x1="90227" y1="62585" x2="98409" y2="75850"/>
                        <a14:foregroundMark x1="98409" y1="75850" x2="97500" y2="84184"/>
                        <a14:foregroundMark x1="80909" y1="96259" x2="95000" y2="95238"/>
                        <a14:foregroundMark x1="22045" y1="2551" x2="45455" y2="0"/>
                        <a14:foregroundMark x1="45455" y1="0" x2="79773" y2="2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4576" y="4008009"/>
            <a:ext cx="1252364" cy="1673614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D1B6D4D-FFC0-CC42-B07D-5D515E046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48359" y="267323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6B4C056-BED9-0D40-9244-CBE5061DD2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8157" y="56816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0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725" y="915650"/>
            <a:ext cx="1082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Informal language </a:t>
            </a:r>
            <a:r>
              <a:rPr lang="en-GB" sz="2400" dirty="0"/>
              <a:t>sometimes breaks grammar rules.</a:t>
            </a:r>
          </a:p>
          <a:p>
            <a:pPr algn="ctr"/>
            <a:r>
              <a:rPr lang="en-GB" sz="2400" dirty="0"/>
              <a:t>This is effective when used </a:t>
            </a:r>
            <a:r>
              <a:rPr lang="en-GB" sz="2400" i="1" dirty="0"/>
              <a:t>sparingly </a:t>
            </a:r>
            <a:r>
              <a:rPr lang="en-GB" sz="2400" dirty="0"/>
              <a:t>for writing realistic dialogue...</a:t>
            </a:r>
          </a:p>
          <a:p>
            <a:pPr algn="ctr"/>
            <a:r>
              <a:rPr lang="en-GB" sz="2400" dirty="0"/>
              <a:t>(or in text messages and on social media).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7372" y="316647"/>
            <a:ext cx="453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6600"/>
                </a:solidFill>
              </a:rPr>
              <a:t>Breaking Grammar Rules!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872" y="2286162"/>
            <a:ext cx="11653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Can’t keep going – too tired. 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Unfortunately I cannot keep going as I find myself too tired to continue.</a:t>
            </a:r>
          </a:p>
          <a:p>
            <a:pPr algn="ctr"/>
            <a:endParaRPr lang="en-GB" sz="2400" i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Look mate -  I was worried, see? I mean: weight-gain! Hope you’re on top of that!</a:t>
            </a:r>
          </a:p>
          <a:p>
            <a:pPr algn="ctr"/>
            <a:r>
              <a:rPr lang="en-GB" sz="2400" i="1" dirty="0">
                <a:solidFill>
                  <a:srgbClr val="7030A0"/>
                </a:solidFill>
                <a:latin typeface="+mj-lt"/>
              </a:rPr>
              <a:t>Focus on my words. I was experiencing concern for your welfare. In particular, the additional weight you have gained during lockdown. Have you a strategy to manage that now?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57725" y="5115676"/>
            <a:ext cx="5149514" cy="1003357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Ellipsis</a:t>
            </a:r>
            <a:r>
              <a:rPr lang="en-GB" sz="2000" dirty="0">
                <a:ln w="0"/>
                <a:solidFill>
                  <a:schemeClr val="tx1"/>
                </a:solidFill>
              </a:rPr>
              <a:t> (omitting words) has not changed the meaning but the grammar is now incorrect. This is common in </a:t>
            </a:r>
            <a:r>
              <a:rPr lang="en-GB" sz="2000" dirty="0">
                <a:ln w="0"/>
                <a:solidFill>
                  <a:srgbClr val="00B050"/>
                </a:solidFill>
              </a:rPr>
              <a:t>informal spoken language</a:t>
            </a:r>
            <a:r>
              <a:rPr lang="en-GB" sz="2000" dirty="0">
                <a:ln w="0"/>
                <a:solidFill>
                  <a:schemeClr val="tx1"/>
                </a:solidFill>
              </a:rPr>
              <a:t>.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336632" y="5115676"/>
            <a:ext cx="5149514" cy="1003357"/>
          </a:xfrm>
          <a:prstGeom prst="roundRect">
            <a:avLst/>
          </a:prstGeom>
          <a:solidFill>
            <a:srgbClr val="D9D9D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n w="0"/>
                <a:solidFill>
                  <a:schemeClr val="tx1"/>
                </a:solidFill>
              </a:rPr>
              <a:t>Slang</a:t>
            </a:r>
            <a:r>
              <a:rPr lang="en-GB" sz="2000" dirty="0">
                <a:ln w="0"/>
                <a:solidFill>
                  <a:schemeClr val="tx1"/>
                </a:solidFill>
              </a:rPr>
              <a:t> can be used to write realistic dialogue. </a:t>
            </a:r>
          </a:p>
          <a:p>
            <a:pPr algn="ctr"/>
            <a:r>
              <a:rPr lang="en-GB" sz="2000" dirty="0">
                <a:ln w="0"/>
                <a:solidFill>
                  <a:schemeClr val="tx1"/>
                </a:solidFill>
              </a:rPr>
              <a:t>In historical stories, old-fashioned slang can help to make the speech sound authentic.</a:t>
            </a:r>
            <a:endParaRPr lang="en-GB" sz="20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09" y="316647"/>
            <a:ext cx="1366336" cy="950009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6A8A7C-F88C-3142-A0AC-2E0DC0775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7362" y="151581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178482E-C25E-464A-9FD5-78E624FFA2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30753" y="6045200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BFD374-C481-E14B-AE15-28B14509DF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08776" y="578003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56E0E90-C140-AD4E-A9D7-669784A5C26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17362" y="2479927"/>
            <a:ext cx="812800" cy="812800"/>
          </a:xfrm>
          <a:prstGeom prst="rect">
            <a:avLst/>
          </a:prstGeom>
        </p:spPr>
      </p:pic>
      <p:pic>
        <p:nvPicPr>
          <p:cNvPr id="12" name="Online Media 1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06316B-FDFD-9748-A934-408D385C37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989" y="5942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5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6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uiExpand="1" build="p"/>
      <p:bldP spid="8" grpId="0" uiExpand="1" build="p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10806</TotalTime>
  <Words>753</Words>
  <Application>Microsoft Office PowerPoint</Application>
  <PresentationFormat>Widescreen</PresentationFormat>
  <Paragraphs>134</Paragraphs>
  <Slides>11</Slides>
  <Notes>10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Mincho</vt:lpstr>
      <vt:lpstr>Arial</vt:lpstr>
      <vt:lpstr>Calibri</vt:lpstr>
      <vt:lpstr>Calibri Light</vt:lpstr>
      <vt:lpstr>Times New Roman</vt:lpstr>
      <vt:lpstr>Office Theme</vt:lpstr>
      <vt:lpstr>   Formal and Informal Language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602</cp:revision>
  <cp:lastPrinted>2017-12-01T10:33:49Z</cp:lastPrinted>
  <dcterms:created xsi:type="dcterms:W3CDTF">2013-08-23T07:43:20Z</dcterms:created>
  <dcterms:modified xsi:type="dcterms:W3CDTF">2020-05-18T20:04:01Z</dcterms:modified>
</cp:coreProperties>
</file>